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4" r:id="rId1"/>
  </p:sldMasterIdLst>
  <p:notesMasterIdLst>
    <p:notesMasterId r:id="rId52"/>
  </p:notesMasterIdLst>
  <p:sldIdLst>
    <p:sldId id="373" r:id="rId2"/>
    <p:sldId id="377" r:id="rId3"/>
    <p:sldId id="378" r:id="rId4"/>
    <p:sldId id="379" r:id="rId5"/>
    <p:sldId id="380" r:id="rId6"/>
    <p:sldId id="381" r:id="rId7"/>
    <p:sldId id="382" r:id="rId8"/>
    <p:sldId id="383" r:id="rId9"/>
    <p:sldId id="384" r:id="rId10"/>
    <p:sldId id="385" r:id="rId11"/>
    <p:sldId id="386" r:id="rId12"/>
    <p:sldId id="387" r:id="rId13"/>
    <p:sldId id="388" r:id="rId14"/>
    <p:sldId id="391" r:id="rId15"/>
    <p:sldId id="392" r:id="rId16"/>
    <p:sldId id="394" r:id="rId17"/>
    <p:sldId id="395" r:id="rId18"/>
    <p:sldId id="396" r:id="rId19"/>
    <p:sldId id="397" r:id="rId20"/>
    <p:sldId id="398" r:id="rId21"/>
    <p:sldId id="399" r:id="rId22"/>
    <p:sldId id="400" r:id="rId23"/>
    <p:sldId id="401" r:id="rId24"/>
    <p:sldId id="402" r:id="rId25"/>
    <p:sldId id="403" r:id="rId26"/>
    <p:sldId id="404" r:id="rId27"/>
    <p:sldId id="405" r:id="rId28"/>
    <p:sldId id="406" r:id="rId29"/>
    <p:sldId id="407" r:id="rId30"/>
    <p:sldId id="408" r:id="rId31"/>
    <p:sldId id="409" r:id="rId32"/>
    <p:sldId id="410" r:id="rId33"/>
    <p:sldId id="411" r:id="rId34"/>
    <p:sldId id="412" r:id="rId35"/>
    <p:sldId id="413" r:id="rId36"/>
    <p:sldId id="414" r:id="rId37"/>
    <p:sldId id="415" r:id="rId38"/>
    <p:sldId id="416" r:id="rId39"/>
    <p:sldId id="417" r:id="rId40"/>
    <p:sldId id="418" r:id="rId41"/>
    <p:sldId id="419" r:id="rId42"/>
    <p:sldId id="420" r:id="rId43"/>
    <p:sldId id="421" r:id="rId44"/>
    <p:sldId id="422" r:id="rId45"/>
    <p:sldId id="423" r:id="rId46"/>
    <p:sldId id="424" r:id="rId47"/>
    <p:sldId id="425" r:id="rId48"/>
    <p:sldId id="426" r:id="rId49"/>
    <p:sldId id="427" r:id="rId50"/>
    <p:sldId id="428" r:id="rId5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2F2F2"/>
    <a:srgbClr val="FFFFFF"/>
    <a:srgbClr val="339966"/>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85887" autoAdjust="0"/>
  </p:normalViewPr>
  <p:slideViewPr>
    <p:cSldViewPr>
      <p:cViewPr>
        <p:scale>
          <a:sx n="60" d="100"/>
          <a:sy n="60" d="100"/>
        </p:scale>
        <p:origin x="-144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700" y="-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6387"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861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6391"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7E3CAEE-2C88-4A20-BD6F-E941D991AD13}" type="slidenum">
              <a:rPr lang="en-US"/>
              <a:pPr>
                <a:defRPr/>
              </a:pPr>
              <a:t>‹#›</a:t>
            </a:fld>
            <a:endParaRPr lang="en-US"/>
          </a:p>
        </p:txBody>
      </p:sp>
    </p:spTree>
    <p:extLst>
      <p:ext uri="{BB962C8B-B14F-4D97-AF65-F5344CB8AC3E}">
        <p14:creationId xmlns:p14="http://schemas.microsoft.com/office/powerpoint/2010/main" val="22752569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EDB6A6-5582-4DFF-A6C1-88392BD3FD23}" type="datetimeFigureOut">
              <a:rPr lang="en-US" smtClean="0"/>
              <a:pPr/>
              <a:t>8/5/2015</a:t>
            </a:fld>
            <a:endParaRPr lang="en-US"/>
          </a:p>
        </p:txBody>
      </p:sp>
      <p:sp>
        <p:nvSpPr>
          <p:cNvPr id="5" name="Footer Placeholder 4"/>
          <p:cNvSpPr>
            <a:spLocks noGrp="1"/>
          </p:cNvSpPr>
          <p:nvPr>
            <p:ph type="ftr" sz="quarter" idx="11"/>
          </p:nvPr>
        </p:nvSpPr>
        <p:spPr/>
        <p:txBody>
          <a:bodyPr/>
          <a:lstStyle/>
          <a:p>
            <a:r>
              <a:rPr lang="en-US" smtClean="0"/>
              <a:t>Professor James Kuhle, Ph.D.</a:t>
            </a:r>
            <a:endParaRPr lang="en-US" dirty="0"/>
          </a:p>
        </p:txBody>
      </p:sp>
      <p:sp>
        <p:nvSpPr>
          <p:cNvPr id="6" name="Slide Number Placeholder 5"/>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3491432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DB6A6-5582-4DFF-A6C1-88392BD3FD23}" type="datetimeFigureOut">
              <a:rPr lang="en-US" smtClean="0"/>
              <a:pPr/>
              <a:t>8/5/2015</a:t>
            </a:fld>
            <a:endParaRPr lang="en-US"/>
          </a:p>
        </p:txBody>
      </p:sp>
      <p:sp>
        <p:nvSpPr>
          <p:cNvPr id="5" name="Footer Placeholder 4"/>
          <p:cNvSpPr>
            <a:spLocks noGrp="1"/>
          </p:cNvSpPr>
          <p:nvPr>
            <p:ph type="ftr" sz="quarter" idx="11"/>
          </p:nvPr>
        </p:nvSpPr>
        <p:spPr/>
        <p:txBody>
          <a:bodyPr/>
          <a:lstStyle/>
          <a:p>
            <a:r>
              <a:rPr lang="en-US" smtClean="0"/>
              <a:t>Professor James Kuhle, Ph.D.</a:t>
            </a:r>
            <a:endParaRPr lang="en-US" dirty="0"/>
          </a:p>
        </p:txBody>
      </p:sp>
      <p:sp>
        <p:nvSpPr>
          <p:cNvPr id="6" name="Slide Number Placeholder 5"/>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3222507950"/>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DB6A6-5582-4DFF-A6C1-88392BD3FD23}" type="datetimeFigureOut">
              <a:rPr lang="en-US" smtClean="0"/>
              <a:pPr/>
              <a:t>8/5/2015</a:t>
            </a:fld>
            <a:endParaRPr lang="en-US"/>
          </a:p>
        </p:txBody>
      </p:sp>
      <p:sp>
        <p:nvSpPr>
          <p:cNvPr id="5" name="Footer Placeholder 4"/>
          <p:cNvSpPr>
            <a:spLocks noGrp="1"/>
          </p:cNvSpPr>
          <p:nvPr>
            <p:ph type="ftr" sz="quarter" idx="11"/>
          </p:nvPr>
        </p:nvSpPr>
        <p:spPr/>
        <p:txBody>
          <a:bodyPr/>
          <a:lstStyle/>
          <a:p>
            <a:r>
              <a:rPr lang="en-US" smtClean="0"/>
              <a:t>Professor James Kuhle, Ph.D.</a:t>
            </a:r>
            <a:endParaRPr lang="en-US" dirty="0"/>
          </a:p>
        </p:txBody>
      </p:sp>
      <p:sp>
        <p:nvSpPr>
          <p:cNvPr id="6" name="Slide Number Placeholder 5"/>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41674899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1"/>
          <p:cNvSpPr>
            <a:spLocks noGrp="1"/>
          </p:cNvSpPr>
          <p:nvPr>
            <p:ph type="dt" sz="half" idx="10"/>
          </p:nvPr>
        </p:nvSpPr>
        <p:spPr>
          <a:xfrm>
            <a:off x="457200" y="6356350"/>
            <a:ext cx="2133600" cy="365125"/>
          </a:xfrm>
          <a:prstGeom prst="rect">
            <a:avLst/>
          </a:prstGeom>
          <a:solidFill>
            <a:srgbClr val="F2F2F2"/>
          </a:solidFill>
        </p:spPr>
        <p:txBody>
          <a:bodyPr vert="horz" lIns="91440" tIns="45720" rIns="91440" bIns="45720" rtlCol="0" anchor="ctr"/>
          <a:lstStyle>
            <a:lvl1pPr algn="ctr">
              <a:defRPr sz="1200">
                <a:solidFill>
                  <a:schemeClr val="tx1">
                    <a:tint val="75000"/>
                  </a:schemeClr>
                </a:solidFill>
              </a:defRPr>
            </a:lvl1pPr>
          </a:lstStyle>
          <a:p>
            <a:fld id="{D7EDB6A6-5582-4DFF-A6C1-88392BD3FD23}" type="datetimeFigureOut">
              <a:rPr lang="en-US" smtClean="0"/>
              <a:pPr/>
              <a:t>8/5/2015</a:t>
            </a:fld>
            <a:endParaRPr lang="en-US"/>
          </a:p>
        </p:txBody>
      </p:sp>
      <p:sp>
        <p:nvSpPr>
          <p:cNvPr id="6" name="Footer Placeholder 2"/>
          <p:cNvSpPr>
            <a:spLocks noGrp="1"/>
          </p:cNvSpPr>
          <p:nvPr>
            <p:ph type="ftr" sz="quarter" idx="3"/>
          </p:nvPr>
        </p:nvSpPr>
        <p:spPr>
          <a:xfrm>
            <a:off x="3124200" y="6356350"/>
            <a:ext cx="2895600" cy="365125"/>
          </a:xfrm>
          <a:prstGeom prst="rect">
            <a:avLst/>
          </a:prstGeom>
          <a:solidFill>
            <a:srgbClr val="F2F2F2"/>
          </a:solidFill>
        </p:spPr>
        <p:txBody>
          <a:bodyPr vert="horz" lIns="91440" tIns="45720" rIns="91440" bIns="45720" rtlCol="0" anchor="ctr"/>
          <a:lstStyle>
            <a:lvl1pPr algn="ctr">
              <a:defRPr sz="1200">
                <a:solidFill>
                  <a:schemeClr val="tx1">
                    <a:tint val="75000"/>
                  </a:schemeClr>
                </a:solidFill>
              </a:defRPr>
            </a:lvl1pPr>
          </a:lstStyle>
          <a:p>
            <a:r>
              <a:rPr lang="en-US" dirty="0" smtClean="0"/>
              <a:t>Professor James Kuhle, Ph.D.</a:t>
            </a:r>
            <a:endParaRPr lang="en-US" dirty="0"/>
          </a:p>
        </p:txBody>
      </p:sp>
      <p:sp>
        <p:nvSpPr>
          <p:cNvPr id="7" name="Slide Number Placeholder 3"/>
          <p:cNvSpPr>
            <a:spLocks noGrp="1"/>
          </p:cNvSpPr>
          <p:nvPr>
            <p:ph type="sldNum" sz="quarter" idx="4"/>
          </p:nvPr>
        </p:nvSpPr>
        <p:spPr>
          <a:xfrm>
            <a:off x="6553200" y="6356350"/>
            <a:ext cx="2133600" cy="365125"/>
          </a:xfrm>
          <a:prstGeom prst="rect">
            <a:avLst/>
          </a:prstGeom>
          <a:solidFill>
            <a:srgbClr val="F2F2F2"/>
          </a:solidFill>
        </p:spPr>
        <p:txBody>
          <a:bodyPr vert="horz" lIns="91440" tIns="45720" rIns="91440" bIns="45720" rtlCol="0" anchor="ctr"/>
          <a:lstStyle>
            <a:lvl1pPr algn="r">
              <a:defRPr sz="1200">
                <a:solidFill>
                  <a:schemeClr val="tx1">
                    <a:tint val="75000"/>
                  </a:schemeClr>
                </a:solidFill>
              </a:defRPr>
            </a:lvl1pPr>
          </a:lstStyle>
          <a:p>
            <a:fld id="{8211CC37-9AA7-4D39-A5D4-C71D818F52A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DB6A6-5582-4DFF-A6C1-88392BD3FD23}" type="datetimeFigureOut">
              <a:rPr lang="en-US" smtClean="0"/>
              <a:pPr/>
              <a:t>8/5/2015</a:t>
            </a:fld>
            <a:endParaRPr lang="en-US"/>
          </a:p>
        </p:txBody>
      </p:sp>
      <p:sp>
        <p:nvSpPr>
          <p:cNvPr id="5" name="Footer Placeholder 4"/>
          <p:cNvSpPr>
            <a:spLocks noGrp="1"/>
          </p:cNvSpPr>
          <p:nvPr>
            <p:ph type="ftr" sz="quarter" idx="11"/>
          </p:nvPr>
        </p:nvSpPr>
        <p:spPr/>
        <p:txBody>
          <a:bodyPr/>
          <a:lstStyle/>
          <a:p>
            <a:r>
              <a:rPr lang="en-US" smtClean="0"/>
              <a:t>Professor James Kuhle, Ph.D.</a:t>
            </a:r>
            <a:endParaRPr lang="en-US" dirty="0"/>
          </a:p>
        </p:txBody>
      </p:sp>
      <p:sp>
        <p:nvSpPr>
          <p:cNvPr id="6" name="Slide Number Placeholder 5"/>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19544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EDB6A6-5582-4DFF-A6C1-88392BD3FD23}" type="datetimeFigureOut">
              <a:rPr lang="en-US" smtClean="0"/>
              <a:pPr/>
              <a:t>8/5/2015</a:t>
            </a:fld>
            <a:endParaRPr lang="en-US"/>
          </a:p>
        </p:txBody>
      </p:sp>
      <p:sp>
        <p:nvSpPr>
          <p:cNvPr id="5" name="Footer Placeholder 4"/>
          <p:cNvSpPr>
            <a:spLocks noGrp="1"/>
          </p:cNvSpPr>
          <p:nvPr>
            <p:ph type="ftr" sz="quarter" idx="11"/>
          </p:nvPr>
        </p:nvSpPr>
        <p:spPr/>
        <p:txBody>
          <a:bodyPr/>
          <a:lstStyle/>
          <a:p>
            <a:r>
              <a:rPr lang="en-US" smtClean="0"/>
              <a:t>Professor James Kuhle, Ph.D.</a:t>
            </a:r>
            <a:endParaRPr lang="en-US" dirty="0"/>
          </a:p>
        </p:txBody>
      </p:sp>
      <p:sp>
        <p:nvSpPr>
          <p:cNvPr id="6" name="Slide Number Placeholder 5"/>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1541937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EDB6A6-5582-4DFF-A6C1-88392BD3FD23}" type="datetimeFigureOut">
              <a:rPr lang="en-US" smtClean="0"/>
              <a:pPr/>
              <a:t>8/5/2015</a:t>
            </a:fld>
            <a:endParaRPr lang="en-US"/>
          </a:p>
        </p:txBody>
      </p:sp>
      <p:sp>
        <p:nvSpPr>
          <p:cNvPr id="6" name="Footer Placeholder 5"/>
          <p:cNvSpPr>
            <a:spLocks noGrp="1"/>
          </p:cNvSpPr>
          <p:nvPr>
            <p:ph type="ftr" sz="quarter" idx="11"/>
          </p:nvPr>
        </p:nvSpPr>
        <p:spPr/>
        <p:txBody>
          <a:bodyPr/>
          <a:lstStyle/>
          <a:p>
            <a:r>
              <a:rPr lang="en-US" smtClean="0"/>
              <a:t>Professor James Kuhle, Ph.D.</a:t>
            </a:r>
            <a:endParaRPr lang="en-US" dirty="0"/>
          </a:p>
        </p:txBody>
      </p:sp>
      <p:sp>
        <p:nvSpPr>
          <p:cNvPr id="7" name="Slide Number Placeholder 6"/>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4550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EDB6A6-5582-4DFF-A6C1-88392BD3FD23}" type="datetimeFigureOut">
              <a:rPr lang="en-US" smtClean="0"/>
              <a:pPr/>
              <a:t>8/5/2015</a:t>
            </a:fld>
            <a:endParaRPr lang="en-US"/>
          </a:p>
        </p:txBody>
      </p:sp>
      <p:sp>
        <p:nvSpPr>
          <p:cNvPr id="8" name="Footer Placeholder 7"/>
          <p:cNvSpPr>
            <a:spLocks noGrp="1"/>
          </p:cNvSpPr>
          <p:nvPr>
            <p:ph type="ftr" sz="quarter" idx="11"/>
          </p:nvPr>
        </p:nvSpPr>
        <p:spPr/>
        <p:txBody>
          <a:bodyPr/>
          <a:lstStyle/>
          <a:p>
            <a:r>
              <a:rPr lang="en-US" smtClean="0"/>
              <a:t>Professor James Kuhle, Ph.D.</a:t>
            </a:r>
            <a:endParaRPr lang="en-US" dirty="0"/>
          </a:p>
        </p:txBody>
      </p:sp>
      <p:sp>
        <p:nvSpPr>
          <p:cNvPr id="9" name="Slide Number Placeholder 8"/>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271866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EDB6A6-5582-4DFF-A6C1-88392BD3FD23}" type="datetimeFigureOut">
              <a:rPr lang="en-US" smtClean="0"/>
              <a:pPr/>
              <a:t>8/5/2015</a:t>
            </a:fld>
            <a:endParaRPr lang="en-US"/>
          </a:p>
        </p:txBody>
      </p:sp>
      <p:sp>
        <p:nvSpPr>
          <p:cNvPr id="4" name="Footer Placeholder 3"/>
          <p:cNvSpPr>
            <a:spLocks noGrp="1"/>
          </p:cNvSpPr>
          <p:nvPr>
            <p:ph type="ftr" sz="quarter" idx="11"/>
          </p:nvPr>
        </p:nvSpPr>
        <p:spPr/>
        <p:txBody>
          <a:bodyPr/>
          <a:lstStyle/>
          <a:p>
            <a:r>
              <a:rPr lang="en-US" smtClean="0"/>
              <a:t>Professor James Kuhle, Ph.D.</a:t>
            </a:r>
            <a:endParaRPr lang="en-US" dirty="0"/>
          </a:p>
        </p:txBody>
      </p:sp>
      <p:sp>
        <p:nvSpPr>
          <p:cNvPr id="5" name="Slide Number Placeholder 4"/>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94565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DB6A6-5582-4DFF-A6C1-88392BD3FD23}" type="datetimeFigureOut">
              <a:rPr lang="en-US" smtClean="0"/>
              <a:pPr/>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a:t>
            </a:fld>
            <a:endParaRPr lang="en-US" dirty="0"/>
          </a:p>
        </p:txBody>
      </p:sp>
    </p:spTree>
    <p:extLst>
      <p:ext uri="{BB962C8B-B14F-4D97-AF65-F5344CB8AC3E}">
        <p14:creationId xmlns:p14="http://schemas.microsoft.com/office/powerpoint/2010/main" val="3841620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DB6A6-5582-4DFF-A6C1-88392BD3FD23}" type="datetimeFigureOut">
              <a:rPr lang="en-US" smtClean="0"/>
              <a:pPr/>
              <a:t>8/5/2015</a:t>
            </a:fld>
            <a:endParaRPr lang="en-US"/>
          </a:p>
        </p:txBody>
      </p:sp>
      <p:sp>
        <p:nvSpPr>
          <p:cNvPr id="6" name="Footer Placeholder 5"/>
          <p:cNvSpPr>
            <a:spLocks noGrp="1"/>
          </p:cNvSpPr>
          <p:nvPr>
            <p:ph type="ftr" sz="quarter" idx="11"/>
          </p:nvPr>
        </p:nvSpPr>
        <p:spPr/>
        <p:txBody>
          <a:bodyPr/>
          <a:lstStyle/>
          <a:p>
            <a:r>
              <a:rPr lang="en-US" smtClean="0"/>
              <a:t>Professor James Kuhle, Ph.D.</a:t>
            </a:r>
            <a:endParaRPr lang="en-US" dirty="0"/>
          </a:p>
        </p:txBody>
      </p:sp>
      <p:sp>
        <p:nvSpPr>
          <p:cNvPr id="7" name="Slide Number Placeholder 6"/>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353744130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DB6A6-5582-4DFF-A6C1-88392BD3FD23}" type="datetimeFigureOut">
              <a:rPr lang="en-US" smtClean="0"/>
              <a:pPr/>
              <a:t>8/5/2015</a:t>
            </a:fld>
            <a:endParaRPr lang="en-US"/>
          </a:p>
        </p:txBody>
      </p:sp>
      <p:sp>
        <p:nvSpPr>
          <p:cNvPr id="6" name="Footer Placeholder 5"/>
          <p:cNvSpPr>
            <a:spLocks noGrp="1"/>
          </p:cNvSpPr>
          <p:nvPr>
            <p:ph type="ftr" sz="quarter" idx="11"/>
          </p:nvPr>
        </p:nvSpPr>
        <p:spPr/>
        <p:txBody>
          <a:bodyPr/>
          <a:lstStyle/>
          <a:p>
            <a:r>
              <a:rPr lang="en-US" smtClean="0"/>
              <a:t>Professor James Kuhle, Ph.D.</a:t>
            </a:r>
            <a:endParaRPr lang="en-US" dirty="0"/>
          </a:p>
        </p:txBody>
      </p:sp>
      <p:sp>
        <p:nvSpPr>
          <p:cNvPr id="7" name="Slide Number Placeholder 6"/>
          <p:cNvSpPr>
            <a:spLocks noGrp="1"/>
          </p:cNvSpPr>
          <p:nvPr>
            <p:ph type="sldNum" sz="quarter" idx="12"/>
          </p:nvPr>
        </p:nvSpPr>
        <p:spPr/>
        <p:txBody>
          <a:bodyPr/>
          <a:lstStyle/>
          <a:p>
            <a:fld id="{8211CC37-9AA7-4D39-A5D4-C71D818F52A1}" type="slidenum">
              <a:rPr lang="en-US" smtClean="0"/>
              <a:t>‹#›</a:t>
            </a:fld>
            <a:endParaRPr lang="en-US"/>
          </a:p>
        </p:txBody>
      </p:sp>
    </p:spTree>
    <p:extLst>
      <p:ext uri="{BB962C8B-B14F-4D97-AF65-F5344CB8AC3E}">
        <p14:creationId xmlns:p14="http://schemas.microsoft.com/office/powerpoint/2010/main" val="2737417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DB6A6-5582-4DFF-A6C1-88392BD3FD23}" type="datetimeFigureOut">
              <a:rPr lang="en-US" smtClean="0"/>
              <a:pPr/>
              <a:t>8/5/2015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Professor James Kuhle, Ph.D.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1CC37-9AA7-4D39-A5D4-C71D818F52A1}" type="slidenum">
              <a:rPr lang="en-US" smtClean="0"/>
              <a:t>‹#›</a:t>
            </a:fld>
            <a:endParaRPr lang="en-US"/>
          </a:p>
        </p:txBody>
      </p:sp>
    </p:spTree>
    <p:extLst>
      <p:ext uri="{BB962C8B-B14F-4D97-AF65-F5344CB8AC3E}">
        <p14:creationId xmlns:p14="http://schemas.microsoft.com/office/powerpoint/2010/main" val="37226378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62000" y="304800"/>
            <a:ext cx="7696200" cy="8382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dirty="0" smtClean="0">
                <a:solidFill>
                  <a:srgbClr val="000099"/>
                </a:solidFill>
                <a:effectLst>
                  <a:outerShdw blurRad="38100" dist="38100" dir="2700000" algn="tl">
                    <a:srgbClr val="C0C0C0"/>
                  </a:outerShdw>
                </a:effectLst>
              </a:rPr>
              <a:t>Common Stock Basics</a:t>
            </a:r>
          </a:p>
        </p:txBody>
      </p:sp>
      <p:sp>
        <p:nvSpPr>
          <p:cNvPr id="3" name="Rectangle 3"/>
          <p:cNvSpPr txBox="1">
            <a:spLocks noChangeArrowheads="1"/>
          </p:cNvSpPr>
          <p:nvPr/>
        </p:nvSpPr>
        <p:spPr>
          <a:xfrm>
            <a:off x="762000" y="1358900"/>
            <a:ext cx="7696200" cy="44196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endParaRPr lang="en-US" sz="1800" kern="0" dirty="0" smtClean="0"/>
          </a:p>
          <a:p>
            <a:r>
              <a:rPr lang="en-US" sz="1800" kern="0" dirty="0" smtClean="0"/>
              <a:t>1.  </a:t>
            </a:r>
            <a:r>
              <a:rPr lang="en-US" sz="1800" kern="0" dirty="0" smtClean="0">
                <a:solidFill>
                  <a:srgbClr val="FF0000"/>
                </a:solidFill>
              </a:rPr>
              <a:t>Definition</a:t>
            </a:r>
            <a:r>
              <a:rPr lang="en-US" sz="1800" kern="0" dirty="0" smtClean="0"/>
              <a:t>: Stocks are </a:t>
            </a:r>
            <a:r>
              <a:rPr lang="en-US" sz="1800" kern="0" dirty="0" smtClean="0">
                <a:cs typeface="Arial" charset="0"/>
              </a:rPr>
              <a:t>A type of security that signifies ownership in a corporation and represents a claim on part of the corporation's assets and earnings.</a:t>
            </a:r>
          </a:p>
          <a:p>
            <a:r>
              <a:rPr lang="en-US" sz="1800" kern="0" dirty="0" smtClean="0">
                <a:cs typeface="Arial" charset="0"/>
              </a:rPr>
              <a:t>2.  </a:t>
            </a:r>
            <a:r>
              <a:rPr lang="en-US" sz="1800" kern="0" dirty="0" smtClean="0">
                <a:solidFill>
                  <a:srgbClr val="FF0000"/>
                </a:solidFill>
                <a:cs typeface="Arial" charset="0"/>
              </a:rPr>
              <a:t>Types</a:t>
            </a:r>
            <a:r>
              <a:rPr lang="en-US" sz="1800" kern="0" dirty="0" smtClean="0">
                <a:cs typeface="Arial" charset="0"/>
              </a:rPr>
              <a:t>:  </a:t>
            </a:r>
            <a:r>
              <a:rPr lang="en-US" sz="1800" kern="0" dirty="0" smtClean="0">
                <a:solidFill>
                  <a:srgbClr val="FF0000"/>
                </a:solidFill>
                <a:cs typeface="Arial" charset="0"/>
              </a:rPr>
              <a:t>Common Stock</a:t>
            </a:r>
            <a:r>
              <a:rPr lang="en-US" sz="1800" kern="0" dirty="0" smtClean="0">
                <a:cs typeface="Arial" charset="0"/>
              </a:rPr>
              <a:t> (usually entitles the owner to vote at shareholders' meetings and to receive dividends).  </a:t>
            </a:r>
            <a:r>
              <a:rPr lang="en-US" sz="1800" kern="0" dirty="0" smtClean="0">
                <a:solidFill>
                  <a:srgbClr val="FF0000"/>
                </a:solidFill>
                <a:cs typeface="Arial" charset="0"/>
              </a:rPr>
              <a:t>Preferred</a:t>
            </a:r>
            <a:r>
              <a:rPr lang="en-US" sz="1800" kern="0" dirty="0" smtClean="0">
                <a:cs typeface="Arial" charset="0"/>
              </a:rPr>
              <a:t> (generally does not have voting rights, but has a higher claim on assets and earnings than the common shares).  </a:t>
            </a:r>
            <a:r>
              <a:rPr lang="en-US" sz="1800" kern="0" dirty="0" smtClean="0">
                <a:solidFill>
                  <a:srgbClr val="FF0000"/>
                </a:solidFill>
                <a:cs typeface="Arial" charset="0"/>
              </a:rPr>
              <a:t>Class A</a:t>
            </a:r>
            <a:r>
              <a:rPr lang="en-US" sz="1800" kern="0" dirty="0" smtClean="0">
                <a:cs typeface="Arial" charset="0"/>
              </a:rPr>
              <a:t>: A classification of common stock that may be accompanied by more voting rights.  Class B: a classification of common stock that usually does not have as many or may not have any voting rights to elect officers to the Board of Directors of a Corporation.</a:t>
            </a:r>
          </a:p>
          <a:p>
            <a:r>
              <a:rPr lang="en-US" sz="1800" kern="0" dirty="0" smtClean="0">
                <a:cs typeface="Arial" charset="0"/>
              </a:rPr>
              <a:t>3.  Represents </a:t>
            </a:r>
            <a:r>
              <a:rPr lang="en-US" sz="1800" kern="0" dirty="0" smtClean="0">
                <a:solidFill>
                  <a:srgbClr val="FF0000"/>
                </a:solidFill>
                <a:cs typeface="Arial" charset="0"/>
              </a:rPr>
              <a:t>OWNERSHIP</a:t>
            </a:r>
            <a:r>
              <a:rPr lang="en-US" sz="1800" kern="0" dirty="0" smtClean="0">
                <a:cs typeface="Arial" charset="0"/>
              </a:rPr>
              <a:t> in the Corporation.</a:t>
            </a:r>
          </a:p>
          <a:p>
            <a:r>
              <a:rPr lang="en-US" sz="1800" kern="0" dirty="0" smtClean="0">
                <a:cs typeface="Arial" charset="0"/>
              </a:rPr>
              <a:t>  </a:t>
            </a:r>
          </a:p>
          <a:p>
            <a:r>
              <a:rPr lang="en-US" sz="1800" kern="0" dirty="0" smtClean="0">
                <a:cs typeface="Arial" charset="0"/>
              </a:rPr>
              <a:t> </a:t>
            </a:r>
            <a:br>
              <a:rPr lang="en-US" sz="1800" kern="0" dirty="0" smtClean="0">
                <a:cs typeface="Arial" charset="0"/>
              </a:rPr>
            </a:br>
            <a:endParaRPr lang="en-US" sz="1800" kern="0" dirty="0" smtClean="0">
              <a:cs typeface="Arial" charset="0"/>
            </a:endParaRPr>
          </a:p>
          <a:p>
            <a:endParaRPr lang="en-US" sz="1800" kern="0" dirty="0" smtClean="0"/>
          </a:p>
        </p:txBody>
      </p:sp>
      <p:sp>
        <p:nvSpPr>
          <p:cNvPr id="5" name="TextBox 4"/>
          <p:cNvSpPr txBox="1"/>
          <p:nvPr/>
        </p:nvSpPr>
        <p:spPr>
          <a:xfrm>
            <a:off x="3048000" y="6248400"/>
            <a:ext cx="3581400" cy="338554"/>
          </a:xfrm>
          <a:prstGeom prst="rect">
            <a:avLst/>
          </a:prstGeom>
          <a:solidFill>
            <a:srgbClr val="F2F2F2"/>
          </a:solidFill>
        </p:spPr>
        <p:txBody>
          <a:bodyPr wrap="square" rtlCol="0">
            <a:spAutoFit/>
          </a:bodyPr>
          <a:lstStyle/>
          <a:p>
            <a:pPr algn="ctr"/>
            <a:r>
              <a:rPr lang="en-US" sz="1600" dirty="0" smtClean="0"/>
              <a:t>Professor James Kuhle, Ph.D.</a:t>
            </a:r>
            <a:endParaRPr lang="en-US" sz="1600" dirty="0"/>
          </a:p>
        </p:txBody>
      </p:sp>
    </p:spTree>
    <p:extLst>
      <p:ext uri="{BB962C8B-B14F-4D97-AF65-F5344CB8AC3E}">
        <p14:creationId xmlns:p14="http://schemas.microsoft.com/office/powerpoint/2010/main" val="2319167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9B373-664A-4227-A035-07D2C92EB4C0}"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10</a:t>
            </a:fld>
            <a:endParaRPr lang="en-US" dirty="0"/>
          </a:p>
        </p:txBody>
      </p:sp>
      <p:sp>
        <p:nvSpPr>
          <p:cNvPr id="5" name="Rectangle 2"/>
          <p:cNvSpPr txBox="1">
            <a:spLocks noChangeArrowheads="1"/>
          </p:cNvSpPr>
          <p:nvPr/>
        </p:nvSpPr>
        <p:spPr>
          <a:xfrm>
            <a:off x="1313121" y="914400"/>
            <a:ext cx="6858000" cy="76200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u="sng" kern="0" smtClean="0">
                <a:solidFill>
                  <a:srgbClr val="000099"/>
                </a:solidFill>
                <a:effectLst>
                  <a:outerShdw blurRad="38100" dist="38100" dir="2700000" algn="tl">
                    <a:srgbClr val="C0C0C0"/>
                  </a:outerShdw>
                </a:effectLst>
              </a:rPr>
              <a:t>The Q Mentality </a:t>
            </a:r>
            <a:endParaRPr lang="en-US" sz="3600" i="1" u="sng" kern="0" dirty="0" smtClean="0">
              <a:solidFill>
                <a:srgbClr val="000099"/>
              </a:solidFill>
              <a:effectLst>
                <a:outerShdw blurRad="38100" dist="38100" dir="2700000" algn="tl">
                  <a:srgbClr val="C0C0C0"/>
                </a:outerShdw>
              </a:effectLst>
            </a:endParaRPr>
          </a:p>
        </p:txBody>
      </p:sp>
      <p:sp>
        <p:nvSpPr>
          <p:cNvPr id="6" name="TextBox 5"/>
          <p:cNvSpPr txBox="1"/>
          <p:nvPr/>
        </p:nvSpPr>
        <p:spPr>
          <a:xfrm>
            <a:off x="1313121" y="1981200"/>
            <a:ext cx="6934200" cy="3785652"/>
          </a:xfrm>
          <a:prstGeom prst="rect">
            <a:avLst/>
          </a:prstGeom>
          <a:solidFill>
            <a:srgbClr val="F2F2F2">
              <a:alpha val="89804"/>
            </a:srgbClr>
          </a:solidFill>
        </p:spPr>
        <p:txBody>
          <a:bodyPr wrap="square" rtlCol="0">
            <a:spAutoFit/>
          </a:bodyPr>
          <a:lstStyle/>
          <a:p>
            <a:pPr marL="342900" indent="-342900">
              <a:buFont typeface="Wingdings" panose="05000000000000000000" pitchFamily="2" charset="2"/>
              <a:buChar char="q"/>
            </a:pPr>
            <a:r>
              <a:rPr lang="en-US" dirty="0" smtClean="0">
                <a:solidFill>
                  <a:srgbClr val="000099"/>
                </a:solidFill>
              </a:rPr>
              <a:t> </a:t>
            </a:r>
            <a:r>
              <a:rPr lang="en-US" b="1" dirty="0" smtClean="0">
                <a:solidFill>
                  <a:srgbClr val="000099"/>
                </a:solidFill>
              </a:rPr>
              <a:t>Most investors tend to </a:t>
            </a:r>
            <a:r>
              <a:rPr lang="en-US" b="1" u="sng" dirty="0" smtClean="0">
                <a:solidFill>
                  <a:srgbClr val="FF0000"/>
                </a:solidFill>
              </a:rPr>
              <a:t>speculate</a:t>
            </a:r>
            <a:r>
              <a:rPr lang="en-US" b="1" dirty="0" smtClean="0">
                <a:solidFill>
                  <a:srgbClr val="FF0000"/>
                </a:solidFill>
              </a:rPr>
              <a:t> </a:t>
            </a:r>
            <a:r>
              <a:rPr lang="en-US" b="1" dirty="0" smtClean="0">
                <a:solidFill>
                  <a:srgbClr val="000099"/>
                </a:solidFill>
              </a:rPr>
              <a:t>rather than invest.</a:t>
            </a:r>
          </a:p>
          <a:p>
            <a:pPr>
              <a:buFont typeface="Wingdings" pitchFamily="2" charset="2"/>
              <a:buChar char="q"/>
            </a:pPr>
            <a:r>
              <a:rPr lang="en-US" b="1" dirty="0" smtClean="0">
                <a:solidFill>
                  <a:srgbClr val="000099"/>
                </a:solidFill>
              </a:rPr>
              <a:t> Examples include buying shares in </a:t>
            </a:r>
            <a:r>
              <a:rPr lang="en-US" b="1" u="sng" dirty="0" smtClean="0">
                <a:solidFill>
                  <a:srgbClr val="FF0000"/>
                </a:solidFill>
              </a:rPr>
              <a:t>IPO’s</a:t>
            </a:r>
            <a:r>
              <a:rPr lang="en-US" b="1" dirty="0" smtClean="0">
                <a:solidFill>
                  <a:srgbClr val="000099"/>
                </a:solidFill>
              </a:rPr>
              <a:t> or start-up businesses they know little or nothing about.</a:t>
            </a:r>
          </a:p>
          <a:p>
            <a:pPr>
              <a:buFont typeface="Wingdings" pitchFamily="2" charset="2"/>
              <a:buChar char="q"/>
            </a:pPr>
            <a:r>
              <a:rPr lang="en-US" b="1" dirty="0" smtClean="0">
                <a:solidFill>
                  <a:srgbClr val="000099"/>
                </a:solidFill>
              </a:rPr>
              <a:t> The difference between </a:t>
            </a:r>
            <a:r>
              <a:rPr lang="en-US" b="1" u="sng" dirty="0" smtClean="0">
                <a:solidFill>
                  <a:srgbClr val="FF0000"/>
                </a:solidFill>
              </a:rPr>
              <a:t>BUSINESS ANALYSIS </a:t>
            </a:r>
            <a:r>
              <a:rPr lang="en-US" b="1" dirty="0" smtClean="0">
                <a:solidFill>
                  <a:srgbClr val="000099"/>
                </a:solidFill>
              </a:rPr>
              <a:t>and the </a:t>
            </a:r>
            <a:r>
              <a:rPr lang="en-US" b="1" u="sng" dirty="0" smtClean="0">
                <a:solidFill>
                  <a:srgbClr val="FF0000"/>
                </a:solidFill>
              </a:rPr>
              <a:t>Q market analysis </a:t>
            </a:r>
            <a:r>
              <a:rPr lang="en-US" b="1" dirty="0" smtClean="0">
                <a:solidFill>
                  <a:srgbClr val="000099"/>
                </a:solidFill>
              </a:rPr>
              <a:t>is reinforced by </a:t>
            </a:r>
            <a:r>
              <a:rPr lang="en-US" b="1" u="sng" dirty="0" smtClean="0">
                <a:solidFill>
                  <a:srgbClr val="FF0000"/>
                </a:solidFill>
              </a:rPr>
              <a:t>Mr. Market</a:t>
            </a:r>
            <a:r>
              <a:rPr lang="en-US" b="1" dirty="0" smtClean="0">
                <a:solidFill>
                  <a:srgbClr val="FF0000"/>
                </a:solidFill>
              </a:rPr>
              <a:t> </a:t>
            </a:r>
            <a:r>
              <a:rPr lang="en-US" b="1" dirty="0" smtClean="0">
                <a:solidFill>
                  <a:srgbClr val="000099"/>
                </a:solidFill>
              </a:rPr>
              <a:t>which we will discuss shortly.</a:t>
            </a:r>
          </a:p>
          <a:p>
            <a:pPr>
              <a:buFont typeface="Wingdings" pitchFamily="2" charset="2"/>
              <a:buChar char="q"/>
            </a:pPr>
            <a:r>
              <a:rPr lang="en-US" b="1" dirty="0" smtClean="0">
                <a:solidFill>
                  <a:srgbClr val="000099"/>
                </a:solidFill>
              </a:rPr>
              <a:t> We will analyze stocks through our semester project, based on our circle of competence.</a:t>
            </a:r>
            <a:endParaRPr lang="en-US" b="1" dirty="0">
              <a:solidFill>
                <a:srgbClr val="000099"/>
              </a:solidFill>
            </a:endParaRPr>
          </a:p>
        </p:txBody>
      </p:sp>
    </p:spTree>
    <p:extLst>
      <p:ext uri="{BB962C8B-B14F-4D97-AF65-F5344CB8AC3E}">
        <p14:creationId xmlns:p14="http://schemas.microsoft.com/office/powerpoint/2010/main" val="173999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00167-7F63-4348-9CA2-E4B07B84F090}"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11</a:t>
            </a:fld>
            <a:endParaRPr lang="en-US" dirty="0"/>
          </a:p>
        </p:txBody>
      </p:sp>
      <p:sp>
        <p:nvSpPr>
          <p:cNvPr id="5" name="Rectangle 2"/>
          <p:cNvSpPr txBox="1">
            <a:spLocks noChangeArrowheads="1"/>
          </p:cNvSpPr>
          <p:nvPr/>
        </p:nvSpPr>
        <p:spPr>
          <a:xfrm>
            <a:off x="1828800" y="609600"/>
            <a:ext cx="6324600" cy="76200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600" i="1" u="sng" kern="0" smtClean="0">
                <a:solidFill>
                  <a:srgbClr val="000099"/>
                </a:solidFill>
                <a:effectLst>
                  <a:outerShdw blurRad="38100" dist="38100" dir="2700000" algn="tl">
                    <a:srgbClr val="C0C0C0"/>
                  </a:outerShdw>
                </a:effectLst>
              </a:rPr>
              <a:t>Valuation of Common Stock</a:t>
            </a:r>
            <a:endParaRPr lang="en-US" sz="3600" i="1" u="sng" kern="0" dirty="0" smtClean="0">
              <a:solidFill>
                <a:srgbClr val="000099"/>
              </a:solidFill>
              <a:effectLst>
                <a:outerShdw blurRad="38100" dist="38100" dir="2700000" algn="tl">
                  <a:srgbClr val="C0C0C0"/>
                </a:outerShdw>
              </a:effectLst>
            </a:endParaRPr>
          </a:p>
        </p:txBody>
      </p:sp>
      <p:sp>
        <p:nvSpPr>
          <p:cNvPr id="6" name="Rectangle 3"/>
          <p:cNvSpPr txBox="1">
            <a:spLocks noChangeArrowheads="1"/>
          </p:cNvSpPr>
          <p:nvPr/>
        </p:nvSpPr>
        <p:spPr>
          <a:xfrm>
            <a:off x="1143000" y="1752600"/>
            <a:ext cx="7620000" cy="41148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r>
              <a:rPr lang="en-US" kern="0" dirty="0" smtClean="0"/>
              <a:t>	1.  Dividend Valuation Model</a:t>
            </a:r>
          </a:p>
          <a:p>
            <a:pPr algn="ctr">
              <a:lnSpc>
                <a:spcPct val="90000"/>
              </a:lnSpc>
              <a:buFontTx/>
              <a:buNone/>
            </a:pPr>
            <a:r>
              <a:rPr lang="en-US" sz="1600" kern="0" dirty="0" smtClean="0">
                <a:cs typeface="Arial" charset="0"/>
              </a:rPr>
              <a:t>A model for determining the intrinsic value of a stock, based on a future series of dividends that grow at a constant rate. Given a dividend per share that is payable in one year, and the assumption that the dividend grows at a constant rate in perpetuity, the model solves for the present value of the infinite series of future dividends. </a:t>
            </a:r>
            <a:br>
              <a:rPr lang="en-US" sz="1600" kern="0" dirty="0" smtClean="0">
                <a:cs typeface="Arial" charset="0"/>
              </a:rPr>
            </a:br>
            <a:r>
              <a:rPr lang="en-US" sz="1600" kern="0" dirty="0" smtClean="0">
                <a:cs typeface="Arial" charset="0"/>
              </a:rPr>
              <a:t/>
            </a:r>
            <a:br>
              <a:rPr lang="en-US" sz="1600" kern="0" dirty="0" smtClean="0">
                <a:cs typeface="Arial" charset="0"/>
              </a:rPr>
            </a:br>
            <a:r>
              <a:rPr lang="en-US" sz="3600" kern="0" dirty="0" smtClean="0">
                <a:latin typeface="Times New Roman" panose="02020603050405020304" pitchFamily="18" charset="0"/>
                <a:cs typeface="Times New Roman" panose="02020603050405020304" pitchFamily="18" charset="0"/>
              </a:rPr>
              <a:t>P</a:t>
            </a:r>
            <a:r>
              <a:rPr lang="en-US" sz="3600" kern="0" baseline="-25000" dirty="0" smtClean="0">
                <a:latin typeface="Times New Roman" panose="02020603050405020304" pitchFamily="18" charset="0"/>
                <a:cs typeface="Times New Roman" panose="02020603050405020304" pitchFamily="18" charset="0"/>
              </a:rPr>
              <a:t>o</a:t>
            </a:r>
            <a:r>
              <a:rPr lang="en-US" sz="3600" kern="0" dirty="0" smtClean="0">
                <a:latin typeface="Times New Roman" panose="02020603050405020304" pitchFamily="18" charset="0"/>
                <a:cs typeface="Times New Roman" panose="02020603050405020304" pitchFamily="18" charset="0"/>
              </a:rPr>
              <a:t> = D</a:t>
            </a:r>
            <a:r>
              <a:rPr lang="en-US" sz="3600" kern="0" baseline="-25000" dirty="0" smtClean="0">
                <a:latin typeface="Times New Roman" panose="02020603050405020304" pitchFamily="18" charset="0"/>
                <a:cs typeface="Times New Roman" panose="02020603050405020304" pitchFamily="18" charset="0"/>
              </a:rPr>
              <a:t>1</a:t>
            </a:r>
            <a:r>
              <a:rPr lang="en-US" sz="3600" kern="0" dirty="0" smtClean="0">
                <a:latin typeface="Times New Roman" panose="02020603050405020304" pitchFamily="18" charset="0"/>
                <a:cs typeface="Times New Roman" panose="02020603050405020304" pitchFamily="18" charset="0"/>
              </a:rPr>
              <a:t>/ </a:t>
            </a:r>
            <a:r>
              <a:rPr lang="en-US" sz="3600" kern="0" dirty="0" err="1" smtClean="0">
                <a:latin typeface="Times New Roman" panose="02020603050405020304" pitchFamily="18" charset="0"/>
                <a:cs typeface="Times New Roman" panose="02020603050405020304" pitchFamily="18" charset="0"/>
              </a:rPr>
              <a:t>k</a:t>
            </a:r>
            <a:r>
              <a:rPr lang="en-US" sz="3600" kern="0" baseline="-25000" dirty="0" err="1" smtClean="0">
                <a:latin typeface="Times New Roman" panose="02020603050405020304" pitchFamily="18" charset="0"/>
                <a:cs typeface="Times New Roman" panose="02020603050405020304" pitchFamily="18" charset="0"/>
              </a:rPr>
              <a:t>s</a:t>
            </a:r>
            <a:r>
              <a:rPr lang="en-US" sz="3600" kern="0" dirty="0" smtClean="0">
                <a:latin typeface="Times New Roman" panose="02020603050405020304" pitchFamily="18" charset="0"/>
                <a:cs typeface="Times New Roman" panose="02020603050405020304" pitchFamily="18" charset="0"/>
              </a:rPr>
              <a:t> - g</a:t>
            </a:r>
            <a:endParaRPr lang="en-US" sz="3600" kern="0" dirty="0" smtClean="0">
              <a:cs typeface="Arial" charset="0"/>
            </a:endParaRPr>
          </a:p>
          <a:p>
            <a:pPr algn="ctr">
              <a:lnSpc>
                <a:spcPct val="90000"/>
              </a:lnSpc>
              <a:buFontTx/>
              <a:buNone/>
            </a:pPr>
            <a:r>
              <a:rPr lang="en-US" sz="1600" kern="0" dirty="0" smtClean="0">
                <a:cs typeface="Arial" charset="0"/>
              </a:rPr>
              <a:t/>
            </a:r>
            <a:br>
              <a:rPr lang="en-US" sz="1600" kern="0" dirty="0" smtClean="0">
                <a:cs typeface="Arial" charset="0"/>
              </a:rPr>
            </a:br>
            <a:r>
              <a:rPr lang="en-US" sz="1600" kern="0" dirty="0" smtClean="0">
                <a:cs typeface="Arial" charset="0"/>
              </a:rPr>
              <a:t>Where:</a:t>
            </a:r>
          </a:p>
          <a:p>
            <a:pPr algn="ctr">
              <a:lnSpc>
                <a:spcPct val="90000"/>
              </a:lnSpc>
              <a:buFontTx/>
              <a:buNone/>
            </a:pPr>
            <a:r>
              <a:rPr lang="en-US" sz="1600" kern="0" dirty="0" smtClean="0">
                <a:cs typeface="Arial" charset="0"/>
              </a:rPr>
              <a:t>P</a:t>
            </a:r>
            <a:r>
              <a:rPr lang="en-US" sz="1600" kern="0" baseline="-25000" dirty="0" smtClean="0">
                <a:cs typeface="Arial" charset="0"/>
              </a:rPr>
              <a:t>0 </a:t>
            </a:r>
            <a:r>
              <a:rPr lang="en-US" sz="1600" kern="0" dirty="0" smtClean="0">
                <a:cs typeface="Arial" charset="0"/>
              </a:rPr>
              <a:t> = Price of the stock today </a:t>
            </a:r>
            <a:br>
              <a:rPr lang="en-US" sz="1600" kern="0" dirty="0" smtClean="0">
                <a:cs typeface="Arial" charset="0"/>
              </a:rPr>
            </a:br>
            <a:r>
              <a:rPr lang="en-US" sz="1600" kern="0" dirty="0" smtClean="0">
                <a:cs typeface="Arial" charset="0"/>
              </a:rPr>
              <a:t>D</a:t>
            </a:r>
            <a:r>
              <a:rPr lang="en-US" sz="1600" kern="0" baseline="-25000" dirty="0" smtClean="0">
                <a:cs typeface="Arial" charset="0"/>
              </a:rPr>
              <a:t>1</a:t>
            </a:r>
            <a:r>
              <a:rPr lang="en-US" sz="1600" kern="0" dirty="0" smtClean="0">
                <a:cs typeface="Arial" charset="0"/>
              </a:rPr>
              <a:t> = Expected dividend per share one year from now</a:t>
            </a:r>
            <a:br>
              <a:rPr lang="en-US" sz="1600" kern="0" dirty="0" smtClean="0">
                <a:cs typeface="Arial" charset="0"/>
              </a:rPr>
            </a:br>
            <a:r>
              <a:rPr lang="en-US" sz="1600" kern="0" dirty="0" err="1" smtClean="0">
                <a:cs typeface="Arial" charset="0"/>
              </a:rPr>
              <a:t>k</a:t>
            </a:r>
            <a:r>
              <a:rPr lang="en-US" sz="1600" kern="0" baseline="-25000" dirty="0" err="1" smtClean="0">
                <a:cs typeface="Arial" charset="0"/>
              </a:rPr>
              <a:t>s</a:t>
            </a:r>
            <a:r>
              <a:rPr lang="en-US" sz="1600" kern="0" dirty="0" smtClean="0">
                <a:cs typeface="Arial" charset="0"/>
              </a:rPr>
              <a:t> = Required rate of return for equity investor</a:t>
            </a:r>
            <a:br>
              <a:rPr lang="en-US" sz="1600" kern="0" dirty="0" smtClean="0">
                <a:cs typeface="Arial" charset="0"/>
              </a:rPr>
            </a:br>
            <a:r>
              <a:rPr lang="en-US" sz="1600" kern="0" dirty="0" smtClean="0">
                <a:cs typeface="Arial" charset="0"/>
              </a:rPr>
              <a:t>g = Growth rate in dividends (in perpetuity) </a:t>
            </a:r>
          </a:p>
          <a:p>
            <a:pPr algn="ctr">
              <a:lnSpc>
                <a:spcPct val="90000"/>
              </a:lnSpc>
              <a:buFontTx/>
              <a:buNone/>
            </a:pPr>
            <a:endParaRPr lang="en-US" sz="1600" kern="0" dirty="0" smtClean="0"/>
          </a:p>
        </p:txBody>
      </p:sp>
    </p:spTree>
    <p:extLst>
      <p:ext uri="{BB962C8B-B14F-4D97-AF65-F5344CB8AC3E}">
        <p14:creationId xmlns:p14="http://schemas.microsoft.com/office/powerpoint/2010/main" val="210508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DB7D6-FF41-48E9-916A-9A7D79D39176}"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12</a:t>
            </a:fld>
            <a:endParaRPr lang="en-US" dirty="0"/>
          </a:p>
        </p:txBody>
      </p:sp>
      <p:sp>
        <p:nvSpPr>
          <p:cNvPr id="5" name="Rectangle 1026"/>
          <p:cNvSpPr txBox="1">
            <a:spLocks noChangeArrowheads="1"/>
          </p:cNvSpPr>
          <p:nvPr/>
        </p:nvSpPr>
        <p:spPr>
          <a:xfrm>
            <a:off x="1524000" y="609600"/>
            <a:ext cx="63246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600" i="1" u="sng" kern="0" smtClean="0">
                <a:solidFill>
                  <a:srgbClr val="000099"/>
                </a:solidFill>
                <a:effectLst>
                  <a:outerShdw blurRad="38100" dist="38100" dir="2700000" algn="tl">
                    <a:srgbClr val="C0C0C0"/>
                  </a:outerShdw>
                </a:effectLst>
              </a:rPr>
              <a:t>Valuation of Common Stock</a:t>
            </a:r>
            <a:endParaRPr lang="en-US" sz="3600" i="1" u="sng" kern="0" dirty="0" smtClean="0">
              <a:solidFill>
                <a:srgbClr val="000099"/>
              </a:solidFill>
              <a:effectLst>
                <a:outerShdw blurRad="38100" dist="38100" dir="2700000" algn="tl">
                  <a:srgbClr val="C0C0C0"/>
                </a:outerShdw>
              </a:effectLst>
            </a:endParaRPr>
          </a:p>
        </p:txBody>
      </p:sp>
      <p:sp>
        <p:nvSpPr>
          <p:cNvPr id="6" name="Rectangle 1027"/>
          <p:cNvSpPr txBox="1">
            <a:spLocks noChangeArrowheads="1"/>
          </p:cNvSpPr>
          <p:nvPr/>
        </p:nvSpPr>
        <p:spPr>
          <a:xfrm>
            <a:off x="952500" y="1676400"/>
            <a:ext cx="7620000" cy="44958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2000" i="1" kern="0" dirty="0" smtClean="0"/>
              <a:t>2.  </a:t>
            </a:r>
            <a:r>
              <a:rPr lang="en-US" sz="2000" i="1" u="sng" kern="0" dirty="0" smtClean="0"/>
              <a:t>Capital Asset Pricing Model</a:t>
            </a:r>
          </a:p>
          <a:p>
            <a:pPr>
              <a:buFontTx/>
              <a:buNone/>
            </a:pPr>
            <a:endParaRPr lang="en-US" sz="1400" i="1" u="sng" kern="0" dirty="0" smtClean="0"/>
          </a:p>
          <a:p>
            <a:pPr>
              <a:buFontTx/>
              <a:buNone/>
            </a:pPr>
            <a:r>
              <a:rPr lang="en-US" sz="1800" kern="0" dirty="0" smtClean="0">
                <a:cs typeface="Arial" charset="0"/>
              </a:rPr>
              <a:t>A model that describes the relationship between risk and expected return and that is used in the pricing of risky </a:t>
            </a:r>
            <a:r>
              <a:rPr lang="en-US" sz="1800" b="0" kern="0" dirty="0" smtClean="0">
                <a:cs typeface="Arial" charset="0"/>
              </a:rPr>
              <a:t>securities</a:t>
            </a:r>
            <a:r>
              <a:rPr lang="en-US" sz="1800" kern="0" dirty="0" smtClean="0">
                <a:cs typeface="Arial" charset="0"/>
              </a:rPr>
              <a:t>.</a:t>
            </a:r>
          </a:p>
          <a:p>
            <a:pPr>
              <a:buFontTx/>
              <a:buNone/>
            </a:pPr>
            <a:endParaRPr lang="en-US" sz="1800" kern="0" dirty="0" smtClean="0">
              <a:cs typeface="Arial" charset="0"/>
            </a:endParaRPr>
          </a:p>
          <a:p>
            <a:pPr>
              <a:buFontTx/>
              <a:buNone/>
            </a:pPr>
            <a:endParaRPr lang="en-US" sz="1400" kern="0" dirty="0" smtClean="0">
              <a:cs typeface="Arial" charset="0"/>
            </a:endParaRPr>
          </a:p>
          <a:p>
            <a:pPr>
              <a:buFontTx/>
              <a:buNone/>
            </a:pPr>
            <a:endParaRPr lang="en-US" sz="1400" kern="0" dirty="0" smtClean="0">
              <a:cs typeface="Arial" charset="0"/>
            </a:endParaRPr>
          </a:p>
          <a:p>
            <a:pPr>
              <a:buFontTx/>
              <a:buNone/>
            </a:pPr>
            <a:endParaRPr lang="en-US" sz="1400" kern="0" dirty="0" smtClean="0">
              <a:cs typeface="Arial" charset="0"/>
            </a:endParaRPr>
          </a:p>
          <a:p>
            <a:pPr>
              <a:buFontTx/>
              <a:buNone/>
            </a:pPr>
            <a:endParaRPr lang="en-US" sz="1400" kern="0" dirty="0" smtClean="0">
              <a:cs typeface="Arial" charset="0"/>
            </a:endParaRPr>
          </a:p>
          <a:p>
            <a:pPr>
              <a:buFontTx/>
              <a:buNone/>
            </a:pPr>
            <a:endParaRPr lang="en-US" sz="1400" kern="0" dirty="0" smtClean="0">
              <a:cs typeface="Arial" charset="0"/>
            </a:endParaRPr>
          </a:p>
          <a:p>
            <a:pPr>
              <a:buFontTx/>
              <a:buNone/>
            </a:pPr>
            <a:endParaRPr lang="en-US" sz="1400" kern="0" dirty="0" smtClean="0">
              <a:cs typeface="Arial" charset="0"/>
            </a:endParaRPr>
          </a:p>
          <a:p>
            <a:pPr>
              <a:buFontTx/>
              <a:buNone/>
            </a:pPr>
            <a:r>
              <a:rPr lang="en-US" sz="1600" kern="0" dirty="0" smtClean="0">
                <a:cs typeface="Arial" charset="0"/>
              </a:rPr>
              <a:t>The CAPM says that the expected return of a security or a portfolio equals the rate on a risk-free security plus a risk premium. If this expected return does not meet or beat the required return, then the investment should not be undertaken. The security market line plots the results of the CAPM for all different risks (betas).</a:t>
            </a:r>
            <a:br>
              <a:rPr lang="en-US" sz="1600" kern="0" dirty="0" smtClean="0">
                <a:cs typeface="Arial" charset="0"/>
              </a:rPr>
            </a:br>
            <a:endParaRPr lang="en-US" sz="1600" kern="0" dirty="0" smtClean="0">
              <a:cs typeface="Arial" charset="0"/>
            </a:endParaRPr>
          </a:p>
          <a:p>
            <a:pPr>
              <a:buFontTx/>
              <a:buNone/>
            </a:pPr>
            <a:endParaRPr lang="en-US" sz="1400" kern="0" dirty="0" smtClean="0">
              <a:cs typeface="Arial" charset="0"/>
            </a:endParaRPr>
          </a:p>
          <a:p>
            <a:pPr>
              <a:buFontTx/>
              <a:buNone/>
            </a:pPr>
            <a:endParaRPr lang="en-US" sz="1400" i="1" kern="0" dirty="0" smtClean="0"/>
          </a:p>
          <a:p>
            <a:endParaRPr lang="en-US" sz="2800" kern="0" dirty="0" smtClean="0"/>
          </a:p>
        </p:txBody>
      </p:sp>
      <p:sp>
        <p:nvSpPr>
          <p:cNvPr id="7" name="TextBox 6"/>
          <p:cNvSpPr txBox="1"/>
          <p:nvPr/>
        </p:nvSpPr>
        <p:spPr>
          <a:xfrm>
            <a:off x="2397642" y="3048000"/>
            <a:ext cx="4800600" cy="1692771"/>
          </a:xfrm>
          <a:prstGeom prst="rect">
            <a:avLst/>
          </a:prstGeom>
          <a:noFill/>
        </p:spPr>
        <p:txBody>
          <a:bodyPr wrap="square" rtlCol="0">
            <a:spAutoFit/>
          </a:bodyPr>
          <a:lstStyle/>
          <a:p>
            <a:pPr algn="ctr"/>
            <a:r>
              <a:rPr lang="en-US" sz="3200" dirty="0" err="1" smtClean="0"/>
              <a:t>k</a:t>
            </a:r>
            <a:r>
              <a:rPr lang="en-US" sz="3200" baseline="-25000" dirty="0" err="1" smtClean="0"/>
              <a:t>s</a:t>
            </a:r>
            <a:r>
              <a:rPr lang="en-US" sz="3200" dirty="0" smtClean="0"/>
              <a:t> = </a:t>
            </a:r>
            <a:r>
              <a:rPr lang="en-US" sz="3200" dirty="0" err="1" smtClean="0"/>
              <a:t>R</a:t>
            </a:r>
            <a:r>
              <a:rPr lang="en-US" sz="3200" baseline="-25000" dirty="0" err="1" smtClean="0"/>
              <a:t>f</a:t>
            </a:r>
            <a:r>
              <a:rPr lang="en-US" sz="3200" dirty="0" smtClean="0"/>
              <a:t> + </a:t>
            </a:r>
            <a:r>
              <a:rPr lang="en-US" sz="3200" dirty="0" err="1" smtClean="0">
                <a:latin typeface="Symbol" panose="05050102010706020507" pitchFamily="18" charset="2"/>
              </a:rPr>
              <a:t>b</a:t>
            </a:r>
            <a:r>
              <a:rPr lang="en-US" sz="3200" baseline="-25000" dirty="0" err="1" smtClean="0">
                <a:cs typeface="Times New Roman" panose="02020603050405020304" pitchFamily="18" charset="0"/>
              </a:rPr>
              <a:t>s</a:t>
            </a:r>
            <a:r>
              <a:rPr lang="en-US" sz="3200" dirty="0" smtClean="0">
                <a:cs typeface="Times New Roman" panose="02020603050405020304" pitchFamily="18" charset="0"/>
              </a:rPr>
              <a:t> (R</a:t>
            </a:r>
            <a:r>
              <a:rPr lang="en-US" sz="3200" baseline="-25000" dirty="0" smtClean="0">
                <a:cs typeface="Times New Roman" panose="02020603050405020304" pitchFamily="18" charset="0"/>
              </a:rPr>
              <a:t>m</a:t>
            </a:r>
            <a:r>
              <a:rPr lang="en-US" sz="3200" dirty="0" smtClean="0">
                <a:cs typeface="Times New Roman" panose="02020603050405020304" pitchFamily="18" charset="0"/>
              </a:rPr>
              <a:t> – </a:t>
            </a:r>
            <a:r>
              <a:rPr lang="en-US" sz="3200" dirty="0" err="1" smtClean="0">
                <a:cs typeface="Times New Roman" panose="02020603050405020304" pitchFamily="18" charset="0"/>
              </a:rPr>
              <a:t>R</a:t>
            </a:r>
            <a:r>
              <a:rPr lang="en-US" sz="3200" baseline="-25000" dirty="0" err="1" smtClean="0">
                <a:cs typeface="Times New Roman" panose="02020603050405020304" pitchFamily="18" charset="0"/>
              </a:rPr>
              <a:t>f</a:t>
            </a:r>
            <a:r>
              <a:rPr lang="en-US" sz="3200" dirty="0" smtClean="0">
                <a:cs typeface="Times New Roman" panose="02020603050405020304" pitchFamily="18" charset="0"/>
              </a:rPr>
              <a:t>)</a:t>
            </a:r>
          </a:p>
          <a:p>
            <a:pPr algn="ctr"/>
            <a:endParaRPr lang="en-US" sz="1200" dirty="0">
              <a:cs typeface="Times New Roman" panose="02020603050405020304" pitchFamily="18" charset="0"/>
            </a:endParaRPr>
          </a:p>
          <a:p>
            <a:pPr algn="just"/>
            <a:r>
              <a:rPr lang="en-US" sz="2000" dirty="0" smtClean="0">
                <a:cs typeface="Times New Roman" panose="02020603050405020304" pitchFamily="18" charset="0"/>
              </a:rPr>
              <a:t>Where:	</a:t>
            </a:r>
            <a:r>
              <a:rPr lang="en-US" sz="2000" dirty="0" err="1" smtClean="0">
                <a:cs typeface="Times New Roman" panose="02020603050405020304" pitchFamily="18" charset="0"/>
              </a:rPr>
              <a:t>k</a:t>
            </a:r>
            <a:r>
              <a:rPr lang="en-US" sz="2000" baseline="-25000" dirty="0" err="1" smtClean="0">
                <a:cs typeface="Times New Roman" panose="02020603050405020304" pitchFamily="18" charset="0"/>
              </a:rPr>
              <a:t>s</a:t>
            </a:r>
            <a:r>
              <a:rPr lang="en-US" sz="2000" baseline="-25000" dirty="0" smtClean="0">
                <a:cs typeface="Times New Roman" panose="02020603050405020304" pitchFamily="18" charset="0"/>
              </a:rPr>
              <a:t> </a:t>
            </a:r>
            <a:r>
              <a:rPr lang="en-US" sz="2000" dirty="0" smtClean="0">
                <a:cs typeface="Times New Roman" panose="02020603050405020304" pitchFamily="18" charset="0"/>
              </a:rPr>
              <a:t>= the required return on stock s</a:t>
            </a:r>
          </a:p>
          <a:p>
            <a:pPr algn="just"/>
            <a:r>
              <a:rPr lang="en-US" sz="2000" dirty="0">
                <a:cs typeface="Times New Roman" panose="02020603050405020304" pitchFamily="18" charset="0"/>
              </a:rPr>
              <a:t>	</a:t>
            </a:r>
            <a:r>
              <a:rPr lang="en-US" sz="2000" dirty="0" err="1" smtClean="0">
                <a:cs typeface="Times New Roman" panose="02020603050405020304" pitchFamily="18" charset="0"/>
              </a:rPr>
              <a:t>R</a:t>
            </a:r>
            <a:r>
              <a:rPr lang="en-US" sz="2000" baseline="-25000" dirty="0" err="1" smtClean="0">
                <a:cs typeface="Times New Roman" panose="02020603050405020304" pitchFamily="18" charset="0"/>
              </a:rPr>
              <a:t>f</a:t>
            </a:r>
            <a:r>
              <a:rPr lang="en-US" sz="2000" dirty="0" smtClean="0">
                <a:cs typeface="Times New Roman" panose="02020603050405020304" pitchFamily="18" charset="0"/>
              </a:rPr>
              <a:t> = the Risk-free rate (T-Bill rate)</a:t>
            </a:r>
          </a:p>
          <a:p>
            <a:pPr algn="just"/>
            <a:r>
              <a:rPr lang="en-US" sz="2000" dirty="0">
                <a:cs typeface="Times New Roman" panose="02020603050405020304" pitchFamily="18" charset="0"/>
              </a:rPr>
              <a:t>	</a:t>
            </a:r>
            <a:r>
              <a:rPr lang="en-US" sz="2000" dirty="0" smtClean="0">
                <a:cs typeface="Times New Roman" panose="02020603050405020304" pitchFamily="18" charset="0"/>
              </a:rPr>
              <a:t>R</a:t>
            </a:r>
            <a:r>
              <a:rPr lang="en-US" sz="2000" baseline="-25000" dirty="0" smtClean="0">
                <a:cs typeface="Times New Roman" panose="02020603050405020304" pitchFamily="18" charset="0"/>
              </a:rPr>
              <a:t>m</a:t>
            </a:r>
            <a:r>
              <a:rPr lang="en-US" sz="2000" dirty="0" smtClean="0">
                <a:cs typeface="Times New Roman" panose="02020603050405020304" pitchFamily="18" charset="0"/>
              </a:rPr>
              <a:t>= the return on the Market</a:t>
            </a:r>
            <a:endParaRPr lang="en-US" sz="2000" dirty="0"/>
          </a:p>
        </p:txBody>
      </p:sp>
    </p:spTree>
    <p:extLst>
      <p:ext uri="{BB962C8B-B14F-4D97-AF65-F5344CB8AC3E}">
        <p14:creationId xmlns:p14="http://schemas.microsoft.com/office/powerpoint/2010/main" val="12117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DF947-F3CB-4AFE-B1A0-CE04086F6564}"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13</a:t>
            </a:fld>
            <a:endParaRPr lang="en-US" dirty="0"/>
          </a:p>
        </p:txBody>
      </p:sp>
      <p:sp>
        <p:nvSpPr>
          <p:cNvPr id="5" name="Rectangle 2"/>
          <p:cNvSpPr txBox="1">
            <a:spLocks noChangeArrowheads="1"/>
          </p:cNvSpPr>
          <p:nvPr/>
        </p:nvSpPr>
        <p:spPr>
          <a:xfrm>
            <a:off x="1132367" y="1066800"/>
            <a:ext cx="7696200" cy="81915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b="0" i="1" kern="0" smtClean="0">
                <a:solidFill>
                  <a:srgbClr val="8901F3"/>
                </a:solidFill>
              </a:rPr>
              <a:t> </a:t>
            </a:r>
            <a:r>
              <a:rPr lang="en-US" sz="3200" i="1" u="sng" kern="0" smtClean="0">
                <a:solidFill>
                  <a:srgbClr val="000099"/>
                </a:solidFill>
                <a:effectLst>
                  <a:outerShdw blurRad="38100" dist="38100" dir="2700000" algn="tl">
                    <a:srgbClr val="C0C0C0"/>
                  </a:outerShdw>
                </a:effectLst>
              </a:rPr>
              <a:t>Common Stock as an Inflation Hedge</a:t>
            </a:r>
            <a:endParaRPr lang="en-US" sz="3200" i="1" u="sng" kern="0" dirty="0" smtClean="0">
              <a:solidFill>
                <a:srgbClr val="000099"/>
              </a:solidFill>
              <a:effectLst>
                <a:outerShdw blurRad="38100" dist="38100" dir="2700000" algn="tl">
                  <a:srgbClr val="C0C0C0"/>
                </a:outerShdw>
              </a:effectLst>
            </a:endParaRPr>
          </a:p>
        </p:txBody>
      </p:sp>
      <p:sp>
        <p:nvSpPr>
          <p:cNvPr id="6" name="Rectangle 3"/>
          <p:cNvSpPr txBox="1">
            <a:spLocks noChangeArrowheads="1"/>
          </p:cNvSpPr>
          <p:nvPr/>
        </p:nvSpPr>
        <p:spPr>
          <a:xfrm>
            <a:off x="1322867" y="2133600"/>
            <a:ext cx="7315200" cy="37338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kern="0" dirty="0" smtClean="0"/>
              <a:t> </a:t>
            </a:r>
            <a:r>
              <a:rPr lang="en-US" sz="2800" kern="0" dirty="0" smtClean="0"/>
              <a:t>- Protection Against Inflation</a:t>
            </a:r>
          </a:p>
          <a:p>
            <a:pPr>
              <a:buFontTx/>
              <a:buNone/>
            </a:pPr>
            <a:r>
              <a:rPr lang="en-US" sz="2800" kern="0" dirty="0" smtClean="0"/>
              <a:t>    Over the last thirty years the S&amp;P  500 </a:t>
            </a:r>
          </a:p>
          <a:p>
            <a:pPr>
              <a:buFontTx/>
              <a:buNone/>
            </a:pPr>
            <a:r>
              <a:rPr lang="en-US" sz="2800" kern="0" dirty="0" smtClean="0"/>
              <a:t>    has averaged approximately 12% annual</a:t>
            </a:r>
          </a:p>
          <a:p>
            <a:pPr>
              <a:buFontTx/>
              <a:buNone/>
            </a:pPr>
            <a:r>
              <a:rPr lang="en-US" sz="2800" kern="0" dirty="0" smtClean="0"/>
              <a:t>    compound return.</a:t>
            </a:r>
          </a:p>
          <a:p>
            <a:pPr>
              <a:buFontTx/>
              <a:buNone/>
            </a:pPr>
            <a:r>
              <a:rPr lang="en-US" sz="2800" kern="0" dirty="0" smtClean="0"/>
              <a:t>  - Inflation has averaged approximately</a:t>
            </a:r>
          </a:p>
          <a:p>
            <a:pPr>
              <a:buFontTx/>
              <a:buNone/>
            </a:pPr>
            <a:r>
              <a:rPr lang="en-US" sz="2800" kern="0" dirty="0" smtClean="0"/>
              <a:t>    5.4% during the same time period.</a:t>
            </a:r>
          </a:p>
        </p:txBody>
      </p:sp>
    </p:spTree>
    <p:extLst>
      <p:ext uri="{BB962C8B-B14F-4D97-AF65-F5344CB8AC3E}">
        <p14:creationId xmlns:p14="http://schemas.microsoft.com/office/powerpoint/2010/main" val="428495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93C3E-CB74-4F2C-973C-F9EBE12E0406}"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14</a:t>
            </a:fld>
            <a:endParaRPr lang="en-US" dirty="0"/>
          </a:p>
        </p:txBody>
      </p:sp>
      <p:sp>
        <p:nvSpPr>
          <p:cNvPr id="5" name="Rectangle 2"/>
          <p:cNvSpPr txBox="1">
            <a:spLocks noChangeArrowheads="1"/>
          </p:cNvSpPr>
          <p:nvPr/>
        </p:nvSpPr>
        <p:spPr>
          <a:xfrm>
            <a:off x="152400" y="457200"/>
            <a:ext cx="8623300" cy="81915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u="sng" kern="0" dirty="0" smtClean="0">
                <a:solidFill>
                  <a:srgbClr val="000099"/>
                </a:solidFill>
                <a:effectLst>
                  <a:outerShdw blurRad="38100" dist="38100" dir="2700000" algn="tl">
                    <a:srgbClr val="C0C0C0"/>
                  </a:outerShdw>
                </a:effectLst>
              </a:rPr>
              <a:t>Common Stock as an Inflation Hedge:</a:t>
            </a:r>
          </a:p>
        </p:txBody>
      </p:sp>
      <p:sp>
        <p:nvSpPr>
          <p:cNvPr id="6" name="Rectangle 3"/>
          <p:cNvSpPr txBox="1">
            <a:spLocks noChangeArrowheads="1"/>
          </p:cNvSpPr>
          <p:nvPr/>
        </p:nvSpPr>
        <p:spPr>
          <a:xfrm>
            <a:off x="338765" y="1676400"/>
            <a:ext cx="8458200" cy="44958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2000" kern="0" dirty="0" smtClean="0"/>
              <a:t>	</a:t>
            </a:r>
          </a:p>
          <a:p>
            <a:pPr>
              <a:buFontTx/>
              <a:buNone/>
            </a:pPr>
            <a:endParaRPr lang="en-US" sz="2000" kern="0" dirty="0" smtClean="0"/>
          </a:p>
          <a:p>
            <a:pPr>
              <a:buFontTx/>
              <a:buNone/>
            </a:pPr>
            <a:endParaRPr lang="en-US" sz="2000" kern="0" dirty="0" smtClean="0"/>
          </a:p>
          <a:p>
            <a:pPr>
              <a:buFontTx/>
              <a:buNone/>
            </a:pPr>
            <a:endParaRPr lang="en-US" sz="2000" kern="0" dirty="0" smtClean="0"/>
          </a:p>
          <a:p>
            <a:pPr>
              <a:buFontTx/>
              <a:buNone/>
            </a:pPr>
            <a:endParaRPr lang="en-US" sz="2000" kern="0" dirty="0" smtClean="0"/>
          </a:p>
          <a:p>
            <a:pPr>
              <a:buFontTx/>
              <a:buNone/>
            </a:pPr>
            <a:endParaRPr lang="en-US" sz="1800" kern="0" dirty="0" smtClean="0"/>
          </a:p>
          <a:p>
            <a:pPr>
              <a:buFontTx/>
              <a:buNone/>
            </a:pPr>
            <a:r>
              <a:rPr lang="en-US" sz="1600" b="0" i="1" kern="0" dirty="0" smtClean="0"/>
              <a:t>      </a:t>
            </a:r>
          </a:p>
          <a:p>
            <a:pPr>
              <a:buFontTx/>
              <a:buNone/>
            </a:pPr>
            <a:endParaRPr lang="en-US" sz="1600" b="0" i="1" kern="0" dirty="0" smtClean="0"/>
          </a:p>
          <a:p>
            <a:pPr>
              <a:buFontTx/>
              <a:buNone/>
            </a:pPr>
            <a:endParaRPr lang="en-US" sz="1600" b="0" i="1" kern="0" dirty="0" smtClean="0"/>
          </a:p>
          <a:p>
            <a:pPr>
              <a:buFontTx/>
              <a:buNone/>
            </a:pPr>
            <a:endParaRPr lang="en-US" sz="1600" b="0" i="1" kern="0" dirty="0" smtClean="0"/>
          </a:p>
          <a:p>
            <a:pPr>
              <a:buFontTx/>
              <a:buNone/>
            </a:pPr>
            <a:r>
              <a:rPr lang="en-US" sz="1600" b="0" i="1" kern="0" dirty="0" smtClean="0"/>
              <a:t> </a:t>
            </a:r>
          </a:p>
          <a:p>
            <a:pPr>
              <a:buFontTx/>
              <a:buNone/>
            </a:pPr>
            <a:r>
              <a:rPr lang="en-US" sz="1600" b="0" i="1" kern="0" dirty="0" smtClean="0"/>
              <a:t>Source:  </a:t>
            </a:r>
            <a:r>
              <a:rPr lang="en-US" sz="1600" kern="0" dirty="0" smtClean="0"/>
              <a:t>Ibbotson and Sinquefield, “Stocks, Bonds, Bills and Inflation 2014  yearbook,” Chicago.</a:t>
            </a:r>
            <a:r>
              <a:rPr lang="en-US" sz="1800" kern="0" dirty="0" smtClean="0"/>
              <a:t>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543" y="1981200"/>
            <a:ext cx="7111591" cy="3276600"/>
          </a:xfrm>
          <a:prstGeom prst="rect">
            <a:avLst/>
          </a:prstGeom>
        </p:spPr>
      </p:pic>
    </p:spTree>
    <p:extLst>
      <p:ext uri="{BB962C8B-B14F-4D97-AF65-F5344CB8AC3E}">
        <p14:creationId xmlns:p14="http://schemas.microsoft.com/office/powerpoint/2010/main" val="4186912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DC6FC-76EA-4786-B7FA-E8964E601BDC}"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15</a:t>
            </a:fld>
            <a:endParaRPr lang="en-US" dirty="0"/>
          </a:p>
        </p:txBody>
      </p:sp>
      <p:sp>
        <p:nvSpPr>
          <p:cNvPr id="5" name="Rectangle 2"/>
          <p:cNvSpPr txBox="1">
            <a:spLocks noChangeArrowheads="1"/>
          </p:cNvSpPr>
          <p:nvPr/>
        </p:nvSpPr>
        <p:spPr>
          <a:xfrm>
            <a:off x="298450" y="990600"/>
            <a:ext cx="8623300" cy="81915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u="sng" kern="0" dirty="0" smtClean="0">
                <a:solidFill>
                  <a:srgbClr val="000099"/>
                </a:solidFill>
                <a:effectLst>
                  <a:outerShdw blurRad="38100" dist="38100" dir="2700000" algn="tl">
                    <a:srgbClr val="C0C0C0"/>
                  </a:outerShdw>
                </a:effectLst>
              </a:rPr>
              <a:t>Common Stock as an Inflation Hedge:</a:t>
            </a:r>
          </a:p>
        </p:txBody>
      </p:sp>
      <p:sp>
        <p:nvSpPr>
          <p:cNvPr id="6" name="Rectangle 3"/>
          <p:cNvSpPr txBox="1">
            <a:spLocks noChangeArrowheads="1"/>
          </p:cNvSpPr>
          <p:nvPr/>
        </p:nvSpPr>
        <p:spPr>
          <a:xfrm>
            <a:off x="533400" y="2151321"/>
            <a:ext cx="8153400" cy="33528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2000" kern="0" dirty="0" smtClean="0"/>
              <a:t>	</a:t>
            </a:r>
            <a:r>
              <a:rPr lang="en-US" sz="2400" i="1" u="sng" kern="0" dirty="0" smtClean="0"/>
              <a:t>S&amp;P       LT Bonds     LT </a:t>
            </a:r>
            <a:r>
              <a:rPr lang="en-US" sz="2000" i="1" u="sng" kern="0" dirty="0" smtClean="0"/>
              <a:t>Gov’t Bonds</a:t>
            </a:r>
            <a:r>
              <a:rPr lang="en-US" sz="2400" i="1" u="sng" kern="0" dirty="0" smtClean="0"/>
              <a:t>      T. Bills    CPI</a:t>
            </a:r>
          </a:p>
          <a:p>
            <a:pPr>
              <a:buFontTx/>
              <a:buNone/>
            </a:pPr>
            <a:endParaRPr lang="en-US" sz="1800" kern="0" dirty="0" smtClean="0"/>
          </a:p>
          <a:p>
            <a:pPr>
              <a:buFontTx/>
              <a:buNone/>
            </a:pPr>
            <a:r>
              <a:rPr lang="en-US" sz="1800" kern="0" dirty="0" smtClean="0">
                <a:solidFill>
                  <a:srgbClr val="FF0000"/>
                </a:solidFill>
              </a:rPr>
              <a:t>Last 10</a:t>
            </a:r>
            <a:r>
              <a:rPr lang="en-US" sz="1800" kern="0" dirty="0" smtClean="0"/>
              <a:t>:	13.8%	    11.3%		    11.9%		        5.6%           3.5%</a:t>
            </a:r>
          </a:p>
          <a:p>
            <a:pPr>
              <a:buFontTx/>
              <a:buNone/>
            </a:pPr>
            <a:r>
              <a:rPr lang="en-US" sz="1800" kern="0" dirty="0" smtClean="0">
                <a:solidFill>
                  <a:srgbClr val="FF0000"/>
                </a:solidFill>
              </a:rPr>
              <a:t>Last 20</a:t>
            </a:r>
            <a:r>
              <a:rPr lang="en-US" sz="1800" kern="0" dirty="0" smtClean="0"/>
              <a:t>:	14.6%	    10.6%		    10.4%		        7.3%           5.2%</a:t>
            </a:r>
          </a:p>
          <a:p>
            <a:pPr>
              <a:buFontTx/>
              <a:buNone/>
            </a:pPr>
            <a:r>
              <a:rPr lang="en-US" sz="1800" kern="0" dirty="0" smtClean="0">
                <a:solidFill>
                  <a:srgbClr val="FF0000"/>
                </a:solidFill>
              </a:rPr>
              <a:t>Last 30</a:t>
            </a:r>
            <a:r>
              <a:rPr lang="en-US" sz="1800" kern="0" dirty="0" smtClean="0"/>
              <a:t>: 10.7%          8.2%	                    7.9%		        6.7%           5.4%</a:t>
            </a:r>
          </a:p>
          <a:p>
            <a:pPr>
              <a:buFontTx/>
              <a:buNone/>
            </a:pPr>
            <a:r>
              <a:rPr lang="en-US" sz="1800" kern="0" dirty="0" smtClean="0">
                <a:solidFill>
                  <a:srgbClr val="FF0000"/>
                </a:solidFill>
              </a:rPr>
              <a:t>Last 40</a:t>
            </a:r>
            <a:r>
              <a:rPr lang="en-US" sz="1800" kern="0" dirty="0" smtClean="0"/>
              <a:t>: 10.8%	      6.8%		      6.4%		        5.7%           4.5%</a:t>
            </a:r>
          </a:p>
          <a:p>
            <a:pPr>
              <a:buFontTx/>
              <a:buNone/>
            </a:pPr>
            <a:r>
              <a:rPr lang="en-US" sz="1800" kern="0" dirty="0" smtClean="0">
                <a:solidFill>
                  <a:srgbClr val="FF0000"/>
                </a:solidFill>
              </a:rPr>
              <a:t>Last 50</a:t>
            </a:r>
            <a:r>
              <a:rPr lang="en-US" sz="1800" kern="0" dirty="0" smtClean="0"/>
              <a:t>: 11.9%	      5.8%		      5.3%		        5.7%           4.4%</a:t>
            </a:r>
          </a:p>
          <a:p>
            <a:pPr>
              <a:buFontTx/>
              <a:buNone/>
            </a:pPr>
            <a:endParaRPr lang="en-US" sz="1800" kern="0" dirty="0" smtClean="0"/>
          </a:p>
          <a:p>
            <a:pPr>
              <a:buFontTx/>
              <a:buNone/>
            </a:pPr>
            <a:r>
              <a:rPr lang="en-US" sz="1600" b="0" i="1" kern="0" dirty="0" smtClean="0"/>
              <a:t>       Source:  </a:t>
            </a:r>
            <a:r>
              <a:rPr lang="en-US" sz="1600" kern="0" dirty="0" smtClean="0"/>
              <a:t>Ibbotson and Sinquefield, “Stocks, Bonds, Bills and Inflation 2014  yearbook,” Chicago.</a:t>
            </a:r>
            <a:r>
              <a:rPr lang="en-US" sz="1800" kern="0" dirty="0" smtClean="0"/>
              <a:t>	 </a:t>
            </a:r>
          </a:p>
        </p:txBody>
      </p:sp>
    </p:spTree>
    <p:extLst>
      <p:ext uri="{BB962C8B-B14F-4D97-AF65-F5344CB8AC3E}">
        <p14:creationId xmlns:p14="http://schemas.microsoft.com/office/powerpoint/2010/main" val="276106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C388B-FD52-4BA5-8ECA-30BC9CC9B0A0}"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16</a:t>
            </a:fld>
            <a:endParaRPr lang="en-US" dirty="0"/>
          </a:p>
        </p:txBody>
      </p:sp>
      <p:sp>
        <p:nvSpPr>
          <p:cNvPr id="5" name="Rectangle 2"/>
          <p:cNvSpPr txBox="1">
            <a:spLocks noChangeArrowheads="1"/>
          </p:cNvSpPr>
          <p:nvPr/>
        </p:nvSpPr>
        <p:spPr>
          <a:xfrm>
            <a:off x="1752600" y="838200"/>
            <a:ext cx="63246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dirty="0" smtClean="0">
                <a:solidFill>
                  <a:srgbClr val="000099"/>
                </a:solidFill>
              </a:rPr>
              <a:t>Stock Market Basics</a:t>
            </a:r>
          </a:p>
        </p:txBody>
      </p:sp>
      <p:sp>
        <p:nvSpPr>
          <p:cNvPr id="6" name="Rectangle 3"/>
          <p:cNvSpPr txBox="1">
            <a:spLocks noChangeArrowheads="1"/>
          </p:cNvSpPr>
          <p:nvPr/>
        </p:nvSpPr>
        <p:spPr>
          <a:xfrm>
            <a:off x="914400" y="1828800"/>
            <a:ext cx="8001000" cy="19050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1800" kern="0" dirty="0" smtClean="0">
                <a:solidFill>
                  <a:srgbClr val="FF0000"/>
                </a:solidFill>
              </a:rPr>
              <a:t>Most stocks</a:t>
            </a:r>
            <a:r>
              <a:rPr lang="en-US" sz="1800" kern="0" dirty="0" smtClean="0"/>
              <a:t> are traded on exchanges, which are places where buyers and sellers meet and decide on a price. Some exchanges are physical locations where transactions are carried out on a trading floor. </a:t>
            </a:r>
          </a:p>
          <a:p>
            <a:pPr>
              <a:buFontTx/>
              <a:buNone/>
            </a:pPr>
            <a:r>
              <a:rPr lang="en-US" sz="1800" kern="0" dirty="0" smtClean="0">
                <a:solidFill>
                  <a:srgbClr val="FF0000"/>
                </a:solidFill>
              </a:rPr>
              <a:t>The purpose</a:t>
            </a:r>
            <a:r>
              <a:rPr lang="en-US" sz="1800" kern="0" dirty="0" smtClean="0"/>
              <a:t> of a stock market is to facilitate the exchange of securities between buyers and sellers, reducing the risks of investing. </a:t>
            </a:r>
          </a:p>
          <a:p>
            <a:pPr>
              <a:buFontTx/>
              <a:buNone/>
            </a:pPr>
            <a:endParaRPr lang="en-US" sz="1800" kern="0" dirty="0" smtClean="0"/>
          </a:p>
        </p:txBody>
      </p:sp>
    </p:spTree>
    <p:extLst>
      <p:ext uri="{BB962C8B-B14F-4D97-AF65-F5344CB8AC3E}">
        <p14:creationId xmlns:p14="http://schemas.microsoft.com/office/powerpoint/2010/main" val="2635028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6AB76-4732-48F7-819D-14ECB42C95A7}"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17</a:t>
            </a:fld>
            <a:endParaRPr lang="en-US" dirty="0"/>
          </a:p>
        </p:txBody>
      </p:sp>
      <p:sp>
        <p:nvSpPr>
          <p:cNvPr id="5" name="Rectangle 2"/>
          <p:cNvSpPr txBox="1">
            <a:spLocks noChangeArrowheads="1"/>
          </p:cNvSpPr>
          <p:nvPr/>
        </p:nvSpPr>
        <p:spPr>
          <a:xfrm>
            <a:off x="1600200" y="228600"/>
            <a:ext cx="63246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smtClean="0">
                <a:solidFill>
                  <a:srgbClr val="000099"/>
                </a:solidFill>
              </a:rPr>
              <a:t>Stock Market Basics</a:t>
            </a:r>
            <a:endParaRPr lang="en-US" i="1" u="sng" kern="0" dirty="0" smtClean="0">
              <a:solidFill>
                <a:srgbClr val="000099"/>
              </a:solidFill>
            </a:endParaRPr>
          </a:p>
        </p:txBody>
      </p:sp>
      <p:sp>
        <p:nvSpPr>
          <p:cNvPr id="6" name="Text Box 4"/>
          <p:cNvSpPr txBox="1">
            <a:spLocks noChangeArrowheads="1"/>
          </p:cNvSpPr>
          <p:nvPr/>
        </p:nvSpPr>
        <p:spPr bwMode="auto">
          <a:xfrm>
            <a:off x="2362200" y="1080977"/>
            <a:ext cx="4800600" cy="641350"/>
          </a:xfrm>
          <a:prstGeom prst="rect">
            <a:avLst/>
          </a:prstGeom>
          <a:solidFill>
            <a:srgbClr val="F2F2F2">
              <a:alpha val="89804"/>
            </a:srgbClr>
          </a:solidFill>
          <a:ln w="9525">
            <a:noFill/>
            <a:miter lim="800000"/>
            <a:headEnd/>
            <a:tailEnd/>
          </a:ln>
        </p:spPr>
        <p:txBody>
          <a:bodyPr>
            <a:spAutoFit/>
          </a:bodyPr>
          <a:lstStyle/>
          <a:p>
            <a:pPr algn="ctr">
              <a:spcBef>
                <a:spcPct val="50000"/>
              </a:spcBef>
            </a:pPr>
            <a:r>
              <a:rPr lang="en-US" sz="3600" b="1" i="1" u="sng" dirty="0">
                <a:solidFill>
                  <a:srgbClr val="000099"/>
                </a:solidFill>
                <a:latin typeface="+mn-lt"/>
              </a:rPr>
              <a:t>Types of Markets</a:t>
            </a:r>
          </a:p>
        </p:txBody>
      </p:sp>
      <p:sp>
        <p:nvSpPr>
          <p:cNvPr id="7" name="Rectangle 3"/>
          <p:cNvSpPr txBox="1">
            <a:spLocks noChangeArrowheads="1"/>
          </p:cNvSpPr>
          <p:nvPr/>
        </p:nvSpPr>
        <p:spPr>
          <a:xfrm>
            <a:off x="800100" y="1828800"/>
            <a:ext cx="7924800" cy="44958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1800" kern="0" smtClean="0"/>
              <a:t>The </a:t>
            </a:r>
            <a:r>
              <a:rPr lang="en-US" sz="2000" kern="0" smtClean="0">
                <a:solidFill>
                  <a:srgbClr val="FF0000"/>
                </a:solidFill>
              </a:rPr>
              <a:t>primary market</a:t>
            </a:r>
            <a:r>
              <a:rPr lang="en-US" sz="1800" kern="0" smtClean="0"/>
              <a:t> is where securities are created (by means of an IPO) while, in the </a:t>
            </a:r>
            <a:r>
              <a:rPr lang="en-US" sz="2000" kern="0" smtClean="0">
                <a:solidFill>
                  <a:srgbClr val="FF0000"/>
                </a:solidFill>
              </a:rPr>
              <a:t>secondary market</a:t>
            </a:r>
            <a:r>
              <a:rPr lang="en-US" sz="1800" kern="0" smtClean="0"/>
              <a:t>, investors trade previously-issued securities without the involvement of the issuing-companies. The secondary market is what people are referring to when they talk about the stock market. It is important to understand that the trading of a company's stock does not directly involve that company. </a:t>
            </a:r>
          </a:p>
          <a:p>
            <a:pPr>
              <a:buFontTx/>
              <a:buNone/>
            </a:pPr>
            <a:r>
              <a:rPr lang="en-US" sz="2000" kern="0" smtClean="0"/>
              <a:t>The most prestigious exchange in the world is the </a:t>
            </a:r>
            <a:r>
              <a:rPr lang="en-US" sz="2000" kern="0" smtClean="0">
                <a:solidFill>
                  <a:srgbClr val="FF0000"/>
                </a:solidFill>
              </a:rPr>
              <a:t>New York Stock Exchange (NYSE</a:t>
            </a:r>
            <a:r>
              <a:rPr lang="en-US" sz="2000" kern="0" smtClean="0"/>
              <a:t>). The "Big Board" was founded over 200 years ago in 1792 with the signing of the Buttonwood Agreement by 24 New York City stockbrokers and merchants. Currently the NYSE, with stocks like General Electric, McDonald's, Citigroup, Coca-Cola, Gillette and Wal-mart, is the market of choice for the largest companies in America. </a:t>
            </a:r>
            <a:br>
              <a:rPr lang="en-US" sz="2000" kern="0" smtClean="0"/>
            </a:br>
            <a:endParaRPr lang="en-US" sz="2000" kern="0" dirty="0" smtClean="0"/>
          </a:p>
        </p:txBody>
      </p:sp>
    </p:spTree>
    <p:extLst>
      <p:ext uri="{BB962C8B-B14F-4D97-AF65-F5344CB8AC3E}">
        <p14:creationId xmlns:p14="http://schemas.microsoft.com/office/powerpoint/2010/main" val="261100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152F5-E779-4936-AB99-D18567621BC4}"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18</a:t>
            </a:fld>
            <a:endParaRPr lang="en-US" dirty="0"/>
          </a:p>
        </p:txBody>
      </p:sp>
      <p:sp>
        <p:nvSpPr>
          <p:cNvPr id="5" name="Rectangle 2"/>
          <p:cNvSpPr txBox="1">
            <a:spLocks noChangeArrowheads="1"/>
          </p:cNvSpPr>
          <p:nvPr/>
        </p:nvSpPr>
        <p:spPr>
          <a:xfrm>
            <a:off x="2667000" y="533400"/>
            <a:ext cx="4572000" cy="9906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200" i="1" u="sng" kern="0" dirty="0" smtClean="0">
                <a:solidFill>
                  <a:srgbClr val="000099"/>
                </a:solidFill>
              </a:rPr>
              <a:t>Stock Market Basics</a:t>
            </a:r>
            <a:br>
              <a:rPr lang="en-US" sz="3200" i="1" u="sng" kern="0" dirty="0" smtClean="0">
                <a:solidFill>
                  <a:srgbClr val="000099"/>
                </a:solidFill>
              </a:rPr>
            </a:br>
            <a:r>
              <a:rPr lang="en-US" sz="3200" i="1" u="sng" kern="0" dirty="0" smtClean="0">
                <a:solidFill>
                  <a:srgbClr val="000099"/>
                </a:solidFill>
              </a:rPr>
              <a:t>the OTC </a:t>
            </a:r>
          </a:p>
        </p:txBody>
      </p:sp>
      <p:sp>
        <p:nvSpPr>
          <p:cNvPr id="6" name="Rectangle 3"/>
          <p:cNvSpPr txBox="1">
            <a:spLocks noChangeArrowheads="1"/>
          </p:cNvSpPr>
          <p:nvPr/>
        </p:nvSpPr>
        <p:spPr>
          <a:xfrm>
            <a:off x="914400" y="1828800"/>
            <a:ext cx="7620000" cy="42672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80000"/>
              </a:lnSpc>
              <a:buFontTx/>
              <a:buNone/>
            </a:pPr>
            <a:endParaRPr lang="en-US" sz="2000" kern="0" dirty="0" smtClean="0"/>
          </a:p>
          <a:p>
            <a:pPr>
              <a:lnSpc>
                <a:spcPct val="80000"/>
              </a:lnSpc>
              <a:buFontTx/>
              <a:buNone/>
            </a:pPr>
            <a:endParaRPr lang="en-US" sz="2000" kern="0" dirty="0" smtClean="0"/>
          </a:p>
          <a:p>
            <a:pPr>
              <a:lnSpc>
                <a:spcPct val="80000"/>
              </a:lnSpc>
              <a:buFontTx/>
              <a:buNone/>
            </a:pPr>
            <a:r>
              <a:rPr lang="en-US" sz="2000" kern="0" dirty="0" smtClean="0"/>
              <a:t>The phrase "</a:t>
            </a:r>
            <a:r>
              <a:rPr lang="en-US" sz="2000" kern="0" dirty="0" smtClean="0">
                <a:solidFill>
                  <a:srgbClr val="FF0000"/>
                </a:solidFill>
              </a:rPr>
              <a:t>over-the-counter</a:t>
            </a:r>
            <a:r>
              <a:rPr lang="en-US" sz="2000" kern="0" dirty="0" smtClean="0"/>
              <a:t>" can be used to refer to stocks that trade via a dealer network as opposed to on a centralized exchange. </a:t>
            </a:r>
          </a:p>
          <a:p>
            <a:pPr>
              <a:lnSpc>
                <a:spcPct val="80000"/>
              </a:lnSpc>
              <a:buFontTx/>
              <a:buNone/>
            </a:pPr>
            <a:r>
              <a:rPr lang="en-US" sz="2000" kern="0" dirty="0" smtClean="0"/>
              <a:t>In general, the reason for which a stock is traded over-the-counter is usually because the company is small, making it unable to meet exchange listing requirements. Also known as "unlisted stock", these securities are traded by broker-dealers who negotiate directly with one another over computer networks and by phone.</a:t>
            </a:r>
            <a:br>
              <a:rPr lang="en-US" sz="2000" kern="0" dirty="0" smtClean="0"/>
            </a:br>
            <a:r>
              <a:rPr lang="en-US" sz="2000" kern="0" dirty="0" smtClean="0"/>
              <a:t/>
            </a:r>
            <a:br>
              <a:rPr lang="en-US" sz="2000" kern="0" dirty="0" smtClean="0"/>
            </a:br>
            <a:r>
              <a:rPr lang="en-US" sz="2000" kern="0" dirty="0" smtClean="0"/>
              <a:t>Read more:</a:t>
            </a:r>
          </a:p>
          <a:p>
            <a:pPr>
              <a:lnSpc>
                <a:spcPct val="80000"/>
              </a:lnSpc>
              <a:buFontTx/>
              <a:buNone/>
            </a:pPr>
            <a:r>
              <a:rPr lang="en-US" sz="2000" kern="0" dirty="0" smtClean="0"/>
              <a:t>	 </a:t>
            </a:r>
            <a:r>
              <a:rPr lang="en-US" sz="1600" kern="0" dirty="0" smtClean="0">
                <a:solidFill>
                  <a:srgbClr val="000099"/>
                </a:solidFill>
              </a:rPr>
              <a:t>http://www.investopedia.com/terms/o/otc.asp#ixzz3c218i6vZ </a:t>
            </a:r>
            <a:r>
              <a:rPr lang="en-US" sz="2000" kern="0" dirty="0" smtClean="0"/>
              <a:t/>
            </a:r>
            <a:br>
              <a:rPr lang="en-US" sz="2000" kern="0" dirty="0" smtClean="0"/>
            </a:br>
            <a:r>
              <a:rPr lang="en-US" sz="2000" kern="0" dirty="0" smtClean="0"/>
              <a:t/>
            </a:r>
            <a:br>
              <a:rPr lang="en-US" sz="2000" kern="0" dirty="0" smtClean="0"/>
            </a:br>
            <a:endParaRPr lang="en-US" sz="900" kern="0" dirty="0" smtClean="0"/>
          </a:p>
        </p:txBody>
      </p:sp>
    </p:spTree>
    <p:extLst>
      <p:ext uri="{BB962C8B-B14F-4D97-AF65-F5344CB8AC3E}">
        <p14:creationId xmlns:p14="http://schemas.microsoft.com/office/powerpoint/2010/main" val="122401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C9F71-DA80-47DE-9E3C-551822D08D56}"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19</a:t>
            </a:fld>
            <a:endParaRPr lang="en-US" dirty="0"/>
          </a:p>
        </p:txBody>
      </p:sp>
      <p:sp>
        <p:nvSpPr>
          <p:cNvPr id="5" name="Rectangle 2"/>
          <p:cNvSpPr txBox="1">
            <a:spLocks noChangeArrowheads="1"/>
          </p:cNvSpPr>
          <p:nvPr/>
        </p:nvSpPr>
        <p:spPr>
          <a:xfrm>
            <a:off x="2667000" y="228600"/>
            <a:ext cx="4572000" cy="9906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200" i="1" u="sng" kern="0" dirty="0" smtClean="0">
                <a:solidFill>
                  <a:srgbClr val="000099"/>
                </a:solidFill>
              </a:rPr>
              <a:t>Stock Market Basics</a:t>
            </a:r>
            <a:br>
              <a:rPr lang="en-US" sz="3200" i="1" u="sng" kern="0" dirty="0" smtClean="0">
                <a:solidFill>
                  <a:srgbClr val="000099"/>
                </a:solidFill>
              </a:rPr>
            </a:br>
            <a:r>
              <a:rPr lang="en-US" sz="3200" i="1" u="sng" kern="0" dirty="0" smtClean="0">
                <a:solidFill>
                  <a:srgbClr val="000099"/>
                </a:solidFill>
              </a:rPr>
              <a:t>the NASDAQ </a:t>
            </a:r>
          </a:p>
        </p:txBody>
      </p:sp>
      <p:sp>
        <p:nvSpPr>
          <p:cNvPr id="6" name="Rectangle 3"/>
          <p:cNvSpPr txBox="1">
            <a:spLocks noChangeArrowheads="1"/>
          </p:cNvSpPr>
          <p:nvPr/>
        </p:nvSpPr>
        <p:spPr>
          <a:xfrm>
            <a:off x="914400" y="1371600"/>
            <a:ext cx="7620000" cy="42672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80000"/>
              </a:lnSpc>
              <a:buFontTx/>
              <a:buNone/>
            </a:pPr>
            <a:endParaRPr lang="en-US" sz="2000" kern="0" dirty="0" smtClean="0"/>
          </a:p>
          <a:p>
            <a:pPr>
              <a:lnSpc>
                <a:spcPct val="80000"/>
              </a:lnSpc>
              <a:buFontTx/>
              <a:buNone/>
            </a:pPr>
            <a:r>
              <a:rPr lang="en-US" sz="2000" dirty="0"/>
              <a:t>NASDAQ originally stood for the National Association of Securities Dealer Automated Quotation system. Today, NASDAQ is the largest electronic equities exchange in the U.S. That's thanks to its 2008 merger with OMX ABO, a Stockholm-based operator of exchanges located in the Nordic and Baltic regions. The new company, NASDAQ OMX Group, lists stocks of over 3,800 companies. It also offers trading in derivatives, debt, commodities, structured products and ETFs</a:t>
            </a:r>
            <a:r>
              <a:rPr lang="en-US" sz="2000" dirty="0" smtClean="0"/>
              <a:t>.</a:t>
            </a:r>
          </a:p>
          <a:p>
            <a:pPr>
              <a:lnSpc>
                <a:spcPct val="80000"/>
              </a:lnSpc>
              <a:buFontTx/>
              <a:buNone/>
            </a:pPr>
            <a:r>
              <a:rPr lang="en-US" sz="2000" dirty="0"/>
              <a:t>The NASDAQ company provides services to over 70 other stock exchanges in more than 50 countries. For example, it provides exchange technology, which helps in </a:t>
            </a:r>
            <a:r>
              <a:rPr lang="en-US" sz="2000" dirty="0" smtClean="0"/>
              <a:t>stock </a:t>
            </a:r>
            <a:r>
              <a:rPr lang="en-US" sz="2000" dirty="0"/>
              <a:t>trading, clearing and regulatory solutions</a:t>
            </a:r>
            <a:r>
              <a:rPr lang="en-US" sz="2000" dirty="0" smtClean="0"/>
              <a:t>.</a:t>
            </a:r>
          </a:p>
          <a:p>
            <a:pPr>
              <a:lnSpc>
                <a:spcPct val="80000"/>
              </a:lnSpc>
              <a:buFontTx/>
              <a:buNone/>
            </a:pPr>
            <a:endParaRPr lang="en-US" sz="2000" kern="0" dirty="0"/>
          </a:p>
          <a:p>
            <a:pPr>
              <a:lnSpc>
                <a:spcPct val="80000"/>
              </a:lnSpc>
              <a:buFontTx/>
              <a:buNone/>
            </a:pPr>
            <a:r>
              <a:rPr lang="en-US" sz="2000" kern="0" dirty="0" smtClean="0"/>
              <a:t>	</a:t>
            </a:r>
            <a:br>
              <a:rPr lang="en-US" sz="2000" kern="0" dirty="0" smtClean="0"/>
            </a:br>
            <a:r>
              <a:rPr lang="en-US" sz="2000" kern="0" dirty="0" smtClean="0"/>
              <a:t/>
            </a:r>
            <a:br>
              <a:rPr lang="en-US" sz="2000" kern="0" dirty="0" smtClean="0"/>
            </a:br>
            <a:endParaRPr lang="en-US" sz="900" kern="0" dirty="0" smtClean="0"/>
          </a:p>
        </p:txBody>
      </p:sp>
    </p:spTree>
    <p:extLst>
      <p:ext uri="{BB962C8B-B14F-4D97-AF65-F5344CB8AC3E}">
        <p14:creationId xmlns:p14="http://schemas.microsoft.com/office/powerpoint/2010/main" val="182019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53E57-7A1A-458A-9723-528A4E1AD484}" type="datetime1">
              <a:rPr lang="en-US" smtClean="0"/>
              <a:t>8/5/2015</a:t>
            </a:fld>
            <a:endParaRPr lang="en-US"/>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t>2</a:t>
            </a:fld>
            <a:endParaRPr lang="en-US"/>
          </a:p>
        </p:txBody>
      </p:sp>
      <p:sp>
        <p:nvSpPr>
          <p:cNvPr id="5" name="Rectangle 2"/>
          <p:cNvSpPr txBox="1">
            <a:spLocks noChangeArrowheads="1"/>
          </p:cNvSpPr>
          <p:nvPr/>
        </p:nvSpPr>
        <p:spPr>
          <a:xfrm>
            <a:off x="762000" y="508000"/>
            <a:ext cx="7772400" cy="9144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dirty="0" smtClean="0">
                <a:solidFill>
                  <a:srgbClr val="000099"/>
                </a:solidFill>
                <a:effectLst>
                  <a:outerShdw blurRad="38100" dist="38100" dir="2700000" algn="tl">
                    <a:srgbClr val="C0C0C0"/>
                  </a:outerShdw>
                </a:effectLst>
              </a:rPr>
              <a:t>Common Stock Basics</a:t>
            </a:r>
          </a:p>
        </p:txBody>
      </p:sp>
      <p:sp>
        <p:nvSpPr>
          <p:cNvPr id="6" name="Rectangle 3"/>
          <p:cNvSpPr txBox="1">
            <a:spLocks noChangeArrowheads="1"/>
          </p:cNvSpPr>
          <p:nvPr/>
        </p:nvSpPr>
        <p:spPr>
          <a:xfrm>
            <a:off x="800100" y="1828800"/>
            <a:ext cx="7696200" cy="40386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marL="609600" indent="-609600"/>
            <a:r>
              <a:rPr lang="en-US" sz="1800" kern="0" dirty="0" smtClean="0"/>
              <a:t>4.  Owners are also referred to as </a:t>
            </a:r>
            <a:r>
              <a:rPr lang="en-US" sz="1800" i="1" kern="0" dirty="0" smtClean="0">
                <a:solidFill>
                  <a:srgbClr val="FF0000"/>
                </a:solidFill>
              </a:rPr>
              <a:t>shareholders</a:t>
            </a:r>
            <a:r>
              <a:rPr lang="en-US" sz="1800" kern="0" dirty="0" smtClean="0"/>
              <a:t> or </a:t>
            </a:r>
            <a:r>
              <a:rPr lang="en-US" sz="1800" i="1" kern="0" dirty="0" smtClean="0">
                <a:solidFill>
                  <a:srgbClr val="FF0000"/>
                </a:solidFill>
              </a:rPr>
              <a:t>equity owners</a:t>
            </a:r>
            <a:r>
              <a:rPr lang="en-US" sz="1800" kern="0" dirty="0" smtClean="0"/>
              <a:t>.</a:t>
            </a:r>
          </a:p>
          <a:p>
            <a:pPr marL="609600" indent="-609600"/>
            <a:r>
              <a:rPr lang="en-US" sz="1800" kern="0" dirty="0" smtClean="0"/>
              <a:t>5.  </a:t>
            </a:r>
            <a:r>
              <a:rPr lang="en-US" sz="1800" kern="0" dirty="0" smtClean="0">
                <a:solidFill>
                  <a:srgbClr val="FF0000"/>
                </a:solidFill>
              </a:rPr>
              <a:t>Street name</a:t>
            </a:r>
            <a:r>
              <a:rPr lang="en-US" sz="1800" kern="0" dirty="0" smtClean="0"/>
              <a:t>: </a:t>
            </a:r>
            <a:r>
              <a:rPr lang="en-US" sz="1800" kern="0" dirty="0" smtClean="0">
                <a:cs typeface="Arial" charset="0"/>
              </a:rPr>
              <a:t>A brokerage account where the customer's securities and assets are held in the name of the brokerage firm, rather than you holding the stock certificate yourself. The customer is still listed as the real or beneficial owner.  </a:t>
            </a:r>
          </a:p>
          <a:p>
            <a:pPr marL="609600" indent="-609600"/>
            <a:r>
              <a:rPr lang="en-US" sz="1800" kern="0" dirty="0" smtClean="0">
                <a:cs typeface="Arial" charset="0"/>
              </a:rPr>
              <a:t>6.  </a:t>
            </a:r>
            <a:r>
              <a:rPr lang="en-US" sz="1800" kern="0" dirty="0" smtClean="0">
                <a:solidFill>
                  <a:srgbClr val="FF0000"/>
                </a:solidFill>
                <a:cs typeface="Arial" charset="0"/>
              </a:rPr>
              <a:t>Board of Directors</a:t>
            </a:r>
            <a:r>
              <a:rPr lang="en-US" sz="1800" kern="0" dirty="0" smtClean="0">
                <a:cs typeface="Arial" charset="0"/>
              </a:rPr>
              <a:t>:  A group of individuals that are elected as, or elected to act as, representatives of the stockholders to establish corporate management related policies and to make decisions on major company issues. Such issues include the hiring/firing of executives, dividend policies, options policies and executive compensation. Every public company must have a Board of Directors. </a:t>
            </a:r>
          </a:p>
          <a:p>
            <a:pPr marL="609600" indent="-609600"/>
            <a:r>
              <a:rPr lang="en-US" sz="1800" kern="0" dirty="0" smtClean="0">
                <a:cs typeface="Arial" charset="0"/>
              </a:rPr>
              <a:t>  </a:t>
            </a:r>
          </a:p>
          <a:p>
            <a:pPr marL="609600" indent="-609600"/>
            <a:endParaRPr lang="en-US" sz="1800" kern="0" dirty="0" smtClean="0"/>
          </a:p>
        </p:txBody>
      </p:sp>
    </p:spTree>
    <p:extLst>
      <p:ext uri="{BB962C8B-B14F-4D97-AF65-F5344CB8AC3E}">
        <p14:creationId xmlns:p14="http://schemas.microsoft.com/office/powerpoint/2010/main" val="383303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00F88-66F7-4EC3-BFAF-5A7716B835C3}"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20</a:t>
            </a:fld>
            <a:endParaRPr lang="en-US" dirty="0"/>
          </a:p>
        </p:txBody>
      </p:sp>
      <p:sp>
        <p:nvSpPr>
          <p:cNvPr id="5" name="Rectangle 2"/>
          <p:cNvSpPr txBox="1">
            <a:spLocks noChangeArrowheads="1"/>
          </p:cNvSpPr>
          <p:nvPr/>
        </p:nvSpPr>
        <p:spPr>
          <a:xfrm>
            <a:off x="2667000" y="76200"/>
            <a:ext cx="43434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200" i="1" u="sng" kern="0" dirty="0" smtClean="0">
                <a:solidFill>
                  <a:srgbClr val="000099"/>
                </a:solidFill>
              </a:rPr>
              <a:t>Stock Market Basics</a:t>
            </a:r>
          </a:p>
        </p:txBody>
      </p:sp>
      <p:sp>
        <p:nvSpPr>
          <p:cNvPr id="6" name="Text Box 5"/>
          <p:cNvSpPr txBox="1">
            <a:spLocks noChangeArrowheads="1"/>
          </p:cNvSpPr>
          <p:nvPr/>
        </p:nvSpPr>
        <p:spPr bwMode="auto">
          <a:xfrm>
            <a:off x="2667000" y="990600"/>
            <a:ext cx="4343400" cy="461665"/>
          </a:xfrm>
          <a:prstGeom prst="rect">
            <a:avLst/>
          </a:prstGeom>
          <a:solidFill>
            <a:srgbClr val="F2F2F2">
              <a:alpha val="89804"/>
            </a:srgbClr>
          </a:solidFill>
          <a:ln w="9525">
            <a:noFill/>
            <a:miter lim="800000"/>
            <a:headEnd/>
            <a:tailEnd/>
          </a:ln>
        </p:spPr>
        <p:txBody>
          <a:bodyPr wrap="square">
            <a:spAutoFit/>
          </a:bodyPr>
          <a:lstStyle/>
          <a:p>
            <a:pPr algn="ctr">
              <a:spcBef>
                <a:spcPct val="50000"/>
              </a:spcBef>
            </a:pPr>
            <a:r>
              <a:rPr lang="en-US" b="1" i="1" dirty="0" smtClean="0">
                <a:solidFill>
                  <a:srgbClr val="000099"/>
                </a:solidFill>
                <a:latin typeface="Arial" charset="0"/>
              </a:rPr>
              <a:t>Animals </a:t>
            </a:r>
            <a:r>
              <a:rPr lang="en-US" b="1" i="1" dirty="0">
                <a:solidFill>
                  <a:srgbClr val="000099"/>
                </a:solidFill>
                <a:latin typeface="Arial" charset="0"/>
              </a:rPr>
              <a:t>in the Market</a:t>
            </a:r>
          </a:p>
        </p:txBody>
      </p:sp>
      <p:sp>
        <p:nvSpPr>
          <p:cNvPr id="7" name="Rectangle 3"/>
          <p:cNvSpPr txBox="1">
            <a:spLocks noChangeArrowheads="1"/>
          </p:cNvSpPr>
          <p:nvPr/>
        </p:nvSpPr>
        <p:spPr>
          <a:xfrm>
            <a:off x="609600" y="1676400"/>
            <a:ext cx="7848600" cy="41910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defRPr/>
            </a:pPr>
            <a:endParaRPr lang="en-US" sz="1800" kern="0" dirty="0" smtClean="0">
              <a:effectLst>
                <a:outerShdw blurRad="38100" dist="38100" dir="2700000" algn="tl">
                  <a:srgbClr val="C0C0C0"/>
                </a:outerShdw>
              </a:effectLst>
              <a:cs typeface="Arial" charset="0"/>
            </a:endParaRPr>
          </a:p>
          <a:p>
            <a:pPr>
              <a:lnSpc>
                <a:spcPct val="90000"/>
              </a:lnSpc>
              <a:buFontTx/>
              <a:buNone/>
              <a:defRPr/>
            </a:pPr>
            <a:r>
              <a:rPr lang="en-US" sz="1800" kern="0" dirty="0" smtClean="0">
                <a:effectLst>
                  <a:outerShdw blurRad="38100" dist="38100" dir="2700000" algn="tl">
                    <a:srgbClr val="C0C0C0"/>
                  </a:outerShdw>
                </a:effectLst>
                <a:cs typeface="Arial" charset="0"/>
              </a:rPr>
              <a:t>The use of  "</a:t>
            </a:r>
            <a:r>
              <a:rPr lang="en-US" sz="1800" kern="0" dirty="0" smtClean="0">
                <a:solidFill>
                  <a:srgbClr val="FF0000"/>
                </a:solidFill>
                <a:effectLst>
                  <a:outerShdw blurRad="38100" dist="38100" dir="2700000" algn="tl">
                    <a:srgbClr val="C0C0C0"/>
                  </a:outerShdw>
                </a:effectLst>
                <a:cs typeface="Arial" charset="0"/>
              </a:rPr>
              <a:t>bull</a:t>
            </a:r>
            <a:r>
              <a:rPr lang="en-US" sz="1800" kern="0" dirty="0" smtClean="0">
                <a:effectLst>
                  <a:outerShdw blurRad="38100" dist="38100" dir="2700000" algn="tl">
                    <a:srgbClr val="C0C0C0"/>
                  </a:outerShdw>
                </a:effectLst>
                <a:cs typeface="Arial" charset="0"/>
              </a:rPr>
              <a:t>" and "</a:t>
            </a:r>
            <a:r>
              <a:rPr lang="en-US" sz="1800" kern="0" dirty="0" smtClean="0">
                <a:solidFill>
                  <a:srgbClr val="FF0000"/>
                </a:solidFill>
                <a:effectLst>
                  <a:outerShdw blurRad="38100" dist="38100" dir="2700000" algn="tl">
                    <a:srgbClr val="C0C0C0"/>
                  </a:outerShdw>
                </a:effectLst>
                <a:cs typeface="Arial" charset="0"/>
              </a:rPr>
              <a:t>bear</a:t>
            </a:r>
            <a:r>
              <a:rPr lang="en-US" sz="1800" kern="0" dirty="0" smtClean="0">
                <a:effectLst>
                  <a:outerShdw blurRad="38100" dist="38100" dir="2700000" algn="tl">
                    <a:srgbClr val="C0C0C0"/>
                  </a:outerShdw>
                </a:effectLst>
                <a:cs typeface="Arial" charset="0"/>
              </a:rPr>
              <a:t>" to describe markets comes from the way in which each animal attacks its opponents. That is, a bull thrusts its horns up into the air, and a bear swipes its paws down. These actions are metaphors for the movement of a market: if the trend is up, it is considered a bull market. And if the trend is down, it is considered a bear market. </a:t>
            </a:r>
          </a:p>
          <a:p>
            <a:pPr>
              <a:lnSpc>
                <a:spcPct val="90000"/>
              </a:lnSpc>
              <a:buFontTx/>
              <a:buNone/>
              <a:defRPr/>
            </a:pPr>
            <a:endParaRPr lang="en-US" sz="900" kern="0" dirty="0" smtClean="0">
              <a:effectLst>
                <a:outerShdw blurRad="38100" dist="38100" dir="2700000" algn="tl">
                  <a:srgbClr val="C0C0C0"/>
                </a:outerShdw>
              </a:effectLst>
              <a:cs typeface="Arial" charset="0"/>
            </a:endParaRPr>
          </a:p>
          <a:p>
            <a:pPr>
              <a:lnSpc>
                <a:spcPct val="90000"/>
              </a:lnSpc>
              <a:buFontTx/>
              <a:buNone/>
              <a:defRPr/>
            </a:pPr>
            <a:r>
              <a:rPr lang="en-US" sz="1800" kern="0" dirty="0" smtClean="0">
                <a:solidFill>
                  <a:srgbClr val="FF0000"/>
                </a:solidFill>
                <a:effectLst>
                  <a:outerShdw blurRad="38100" dist="38100" dir="2700000" algn="tl">
                    <a:srgbClr val="C0C0C0"/>
                  </a:outerShdw>
                </a:effectLst>
                <a:cs typeface="Arial" charset="0"/>
              </a:rPr>
              <a:t>The Bull market</a:t>
            </a:r>
            <a:r>
              <a:rPr lang="en-US" sz="1800" kern="0" dirty="0" smtClean="0">
                <a:effectLst>
                  <a:outerShdw blurRad="38100" dist="38100" dir="2700000" algn="tl">
                    <a:srgbClr val="C0C0C0"/>
                  </a:outerShdw>
                </a:effectLst>
                <a:cs typeface="Arial" charset="0"/>
              </a:rPr>
              <a:t> is when everything in the economy is great, people are finding jobs, gross domestic product (GDP) is growing, and stocks are rising. Things are just plain rosy! Picking stocks during a bull market is easier because everything is going up. Bull markets cannot last forever though, and sometimes they can lead to dangerous situations if stocks become overvalued. If a person is optimistic and believes that stocks will go up, he or she is called a "bull" and is said to have a "bullish outlook". </a:t>
            </a:r>
          </a:p>
        </p:txBody>
      </p:sp>
    </p:spTree>
    <p:extLst>
      <p:ext uri="{BB962C8B-B14F-4D97-AF65-F5344CB8AC3E}">
        <p14:creationId xmlns:p14="http://schemas.microsoft.com/office/powerpoint/2010/main" val="4257720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56632-20AF-4850-9359-68AF5415436E}"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21</a:t>
            </a:fld>
            <a:endParaRPr lang="en-US" dirty="0"/>
          </a:p>
        </p:txBody>
      </p:sp>
      <p:sp>
        <p:nvSpPr>
          <p:cNvPr id="5" name="Rectangle 2"/>
          <p:cNvSpPr txBox="1">
            <a:spLocks noChangeArrowheads="1"/>
          </p:cNvSpPr>
          <p:nvPr/>
        </p:nvSpPr>
        <p:spPr>
          <a:xfrm>
            <a:off x="2628900" y="609600"/>
            <a:ext cx="43434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200" i="1" u="sng" kern="0" dirty="0" smtClean="0">
                <a:solidFill>
                  <a:srgbClr val="000099"/>
                </a:solidFill>
              </a:rPr>
              <a:t>Stock Market Basics</a:t>
            </a:r>
          </a:p>
        </p:txBody>
      </p:sp>
      <p:sp>
        <p:nvSpPr>
          <p:cNvPr id="6" name="Text Box 5"/>
          <p:cNvSpPr txBox="1">
            <a:spLocks noChangeArrowheads="1"/>
          </p:cNvSpPr>
          <p:nvPr/>
        </p:nvSpPr>
        <p:spPr bwMode="auto">
          <a:xfrm>
            <a:off x="2628900" y="1600200"/>
            <a:ext cx="4343400" cy="461665"/>
          </a:xfrm>
          <a:prstGeom prst="rect">
            <a:avLst/>
          </a:prstGeom>
          <a:solidFill>
            <a:srgbClr val="F2F2F2">
              <a:alpha val="89804"/>
            </a:srgbClr>
          </a:solidFill>
          <a:ln w="9525">
            <a:noFill/>
            <a:miter lim="800000"/>
            <a:headEnd/>
            <a:tailEnd/>
          </a:ln>
        </p:spPr>
        <p:txBody>
          <a:bodyPr wrap="square">
            <a:spAutoFit/>
          </a:bodyPr>
          <a:lstStyle/>
          <a:p>
            <a:pPr algn="ctr">
              <a:spcBef>
                <a:spcPct val="50000"/>
              </a:spcBef>
            </a:pPr>
            <a:r>
              <a:rPr lang="en-US" b="1" i="1" dirty="0" smtClean="0">
                <a:solidFill>
                  <a:srgbClr val="000099"/>
                </a:solidFill>
                <a:latin typeface="Arial" charset="0"/>
              </a:rPr>
              <a:t>Animals </a:t>
            </a:r>
            <a:r>
              <a:rPr lang="en-US" b="1" i="1" dirty="0">
                <a:solidFill>
                  <a:srgbClr val="000099"/>
                </a:solidFill>
                <a:latin typeface="Arial" charset="0"/>
              </a:rPr>
              <a:t>in the Market</a:t>
            </a:r>
          </a:p>
        </p:txBody>
      </p:sp>
      <p:sp>
        <p:nvSpPr>
          <p:cNvPr id="7" name="Rectangle 3"/>
          <p:cNvSpPr txBox="1">
            <a:spLocks noChangeArrowheads="1"/>
          </p:cNvSpPr>
          <p:nvPr/>
        </p:nvSpPr>
        <p:spPr>
          <a:xfrm>
            <a:off x="990600" y="2819400"/>
            <a:ext cx="7620000" cy="28956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gn="ctr">
              <a:lnSpc>
                <a:spcPct val="90000"/>
              </a:lnSpc>
              <a:buFontTx/>
              <a:buNone/>
            </a:pPr>
            <a:r>
              <a:rPr lang="en-US" sz="2400" kern="0" dirty="0" smtClean="0">
                <a:solidFill>
                  <a:srgbClr val="FF0000"/>
                </a:solidFill>
                <a:cs typeface="Arial" charset="0"/>
              </a:rPr>
              <a:t>Bear Markets</a:t>
            </a:r>
            <a:r>
              <a:rPr lang="en-US" sz="2400" kern="0" dirty="0" smtClean="0">
                <a:cs typeface="Arial" charset="0"/>
              </a:rPr>
              <a:t> characterize the attitude of investors who believes that a particular security or market is headed downward. Bears attempt to profit from a decline in prices. Bears are generally pessimistic about the state of a given market. Bearish sentiment can be applied to all types of markets including commodity markets, stock markets and the bond market. </a:t>
            </a:r>
            <a:br>
              <a:rPr lang="en-US" sz="2400" kern="0" dirty="0" smtClean="0">
                <a:cs typeface="Arial" charset="0"/>
              </a:rPr>
            </a:br>
            <a:endParaRPr lang="en-US" sz="2400" kern="0" dirty="0" smtClean="0">
              <a:cs typeface="Arial" charset="0"/>
            </a:endParaRPr>
          </a:p>
          <a:p>
            <a:pPr>
              <a:lnSpc>
                <a:spcPct val="90000"/>
              </a:lnSpc>
              <a:buFontTx/>
              <a:buNone/>
            </a:pPr>
            <a:r>
              <a:rPr lang="en-US" sz="2000" kern="0" dirty="0" smtClean="0">
                <a:cs typeface="Arial" charset="0"/>
              </a:rPr>
              <a:t>  </a:t>
            </a:r>
          </a:p>
          <a:p>
            <a:pPr>
              <a:lnSpc>
                <a:spcPct val="90000"/>
              </a:lnSpc>
              <a:buFontTx/>
              <a:buNone/>
            </a:pPr>
            <a:r>
              <a:rPr lang="en-US" sz="2000" kern="0" dirty="0" smtClean="0">
                <a:cs typeface="Arial" charset="0"/>
              </a:rPr>
              <a:t> </a:t>
            </a:r>
            <a:r>
              <a:rPr lang="en-US" kern="0" dirty="0" smtClean="0">
                <a:cs typeface="Arial" charset="0"/>
              </a:rPr>
              <a:t> </a:t>
            </a:r>
          </a:p>
          <a:p>
            <a:pPr>
              <a:lnSpc>
                <a:spcPct val="90000"/>
              </a:lnSpc>
              <a:buFontTx/>
              <a:buNone/>
            </a:pPr>
            <a:endParaRPr lang="en-US" kern="0" dirty="0" smtClean="0"/>
          </a:p>
        </p:txBody>
      </p:sp>
    </p:spTree>
    <p:extLst>
      <p:ext uri="{BB962C8B-B14F-4D97-AF65-F5344CB8AC3E}">
        <p14:creationId xmlns:p14="http://schemas.microsoft.com/office/powerpoint/2010/main" val="525345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92B7D-51E8-428D-A273-DDD8325667C6}"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22</a:t>
            </a:fld>
            <a:endParaRPr lang="en-US" dirty="0"/>
          </a:p>
        </p:txBody>
      </p:sp>
      <p:sp>
        <p:nvSpPr>
          <p:cNvPr id="5" name="Rectangle 2"/>
          <p:cNvSpPr txBox="1">
            <a:spLocks noChangeArrowheads="1"/>
          </p:cNvSpPr>
          <p:nvPr/>
        </p:nvSpPr>
        <p:spPr>
          <a:xfrm>
            <a:off x="2209800" y="533400"/>
            <a:ext cx="5334000" cy="9906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200" i="1" u="sng" kern="0" dirty="0" smtClean="0">
                <a:solidFill>
                  <a:srgbClr val="000099"/>
                </a:solidFill>
              </a:rPr>
              <a:t>Stock Market Basics</a:t>
            </a:r>
            <a:r>
              <a:rPr lang="en-US" sz="3200" i="1" u="sng" kern="0" dirty="0" smtClean="0">
                <a:solidFill>
                  <a:srgbClr val="339966"/>
                </a:solidFill>
              </a:rPr>
              <a:t/>
            </a:r>
            <a:br>
              <a:rPr lang="en-US" sz="3200" i="1" u="sng" kern="0" dirty="0" smtClean="0">
                <a:solidFill>
                  <a:srgbClr val="339966"/>
                </a:solidFill>
              </a:rPr>
            </a:br>
            <a:r>
              <a:rPr lang="en-US" sz="3200" i="1" u="sng" kern="0" dirty="0" smtClean="0">
                <a:solidFill>
                  <a:srgbClr val="FF0000"/>
                </a:solidFill>
              </a:rPr>
              <a:t>Selling Short</a:t>
            </a:r>
            <a:endParaRPr lang="en-US" sz="3200" i="1" u="sng" kern="0" dirty="0" smtClean="0">
              <a:solidFill>
                <a:srgbClr val="339966"/>
              </a:solidFill>
            </a:endParaRPr>
          </a:p>
        </p:txBody>
      </p:sp>
      <p:sp>
        <p:nvSpPr>
          <p:cNvPr id="6" name="Rectangle 3"/>
          <p:cNvSpPr txBox="1">
            <a:spLocks noChangeArrowheads="1"/>
          </p:cNvSpPr>
          <p:nvPr/>
        </p:nvSpPr>
        <p:spPr>
          <a:xfrm>
            <a:off x="1066800" y="1828800"/>
            <a:ext cx="7620000" cy="42672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r>
              <a:rPr lang="en-US" sz="2400" kern="0" smtClean="0">
                <a:cs typeface="Arial" charset="0"/>
              </a:rPr>
              <a:t>The selling of a security that the seller does not own, or any sale that is completed by the delivery of a security borrowed by the seller. Short sellers assume that they will be able to buy the stock at a lower amount than the price at which they sold short. </a:t>
            </a:r>
          </a:p>
          <a:p>
            <a:pPr>
              <a:lnSpc>
                <a:spcPct val="90000"/>
              </a:lnSpc>
              <a:buFontTx/>
              <a:buNone/>
            </a:pPr>
            <a:r>
              <a:rPr lang="en-US" sz="2400" kern="0" smtClean="0">
                <a:cs typeface="Arial" charset="0"/>
              </a:rPr>
              <a:t>Selling short is the opposite of going long. That is, short sellers make money if the stock goes down in price. </a:t>
            </a:r>
          </a:p>
          <a:p>
            <a:pPr>
              <a:lnSpc>
                <a:spcPct val="90000"/>
              </a:lnSpc>
              <a:buFontTx/>
              <a:buNone/>
            </a:pPr>
            <a:r>
              <a:rPr lang="en-US" sz="2400" kern="0" smtClean="0">
                <a:cs typeface="Arial" charset="0"/>
              </a:rPr>
              <a:t>This is an advanced trading strategy with many unique risks and pitfalls. Novice investors are advised to avoid short sales. </a:t>
            </a:r>
          </a:p>
          <a:p>
            <a:pPr>
              <a:lnSpc>
                <a:spcPct val="90000"/>
              </a:lnSpc>
              <a:buFontTx/>
              <a:buNone/>
            </a:pPr>
            <a:endParaRPr lang="en-US" sz="2400" kern="0" dirty="0" smtClean="0"/>
          </a:p>
        </p:txBody>
      </p:sp>
    </p:spTree>
    <p:extLst>
      <p:ext uri="{BB962C8B-B14F-4D97-AF65-F5344CB8AC3E}">
        <p14:creationId xmlns:p14="http://schemas.microsoft.com/office/powerpoint/2010/main" val="2060409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78A92C-54E6-4FD2-B1C0-9F46B162667E}"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23</a:t>
            </a:fld>
            <a:endParaRPr lang="en-US" dirty="0"/>
          </a:p>
        </p:txBody>
      </p:sp>
      <p:sp>
        <p:nvSpPr>
          <p:cNvPr id="5" name="Rectangle 2"/>
          <p:cNvSpPr txBox="1">
            <a:spLocks noChangeArrowheads="1"/>
          </p:cNvSpPr>
          <p:nvPr/>
        </p:nvSpPr>
        <p:spPr>
          <a:xfrm>
            <a:off x="1066800" y="1371600"/>
            <a:ext cx="7543800" cy="1143000"/>
          </a:xfrm>
          <a:prstGeom prst="rect">
            <a:avLst/>
          </a:prstGeom>
          <a:solidFill>
            <a:srgbClr val="F2F2F2">
              <a:alpha val="89804"/>
            </a:srgbClr>
          </a:solidFill>
        </p:spPr>
        <p:txBody>
          <a:bodyPr lIns="92075" tIns="46038" rIns="92075" bIns="46038"/>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5400" i="1" u="sng" kern="0" dirty="0" smtClean="0">
                <a:solidFill>
                  <a:srgbClr val="000099"/>
                </a:solidFill>
              </a:rPr>
              <a:t>Investing in Equities</a:t>
            </a:r>
          </a:p>
        </p:txBody>
      </p:sp>
      <p:sp>
        <p:nvSpPr>
          <p:cNvPr id="6" name="Rectangle 3"/>
          <p:cNvSpPr txBox="1">
            <a:spLocks noChangeArrowheads="1"/>
          </p:cNvSpPr>
          <p:nvPr/>
        </p:nvSpPr>
        <p:spPr>
          <a:xfrm>
            <a:off x="762000" y="3048000"/>
            <a:ext cx="7696200" cy="17526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marL="0" indent="0" algn="ctr">
              <a:buNone/>
            </a:pPr>
            <a:r>
              <a:rPr lang="en-US" kern="0" dirty="0" smtClean="0"/>
              <a:t>  </a:t>
            </a:r>
            <a:r>
              <a:rPr lang="en-US" sz="4800" kern="0" dirty="0" smtClean="0"/>
              <a:t>Common Stock Investments</a:t>
            </a:r>
          </a:p>
        </p:txBody>
      </p:sp>
    </p:spTree>
    <p:extLst>
      <p:ext uri="{BB962C8B-B14F-4D97-AF65-F5344CB8AC3E}">
        <p14:creationId xmlns:p14="http://schemas.microsoft.com/office/powerpoint/2010/main" val="486359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31697C-2D11-41A2-AC37-B610EABF37D9}"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24</a:t>
            </a:fld>
            <a:endParaRPr lang="en-US" dirty="0"/>
          </a:p>
        </p:txBody>
      </p:sp>
      <p:sp>
        <p:nvSpPr>
          <p:cNvPr id="5" name="Rectangle 2"/>
          <p:cNvSpPr txBox="1">
            <a:spLocks noChangeArrowheads="1"/>
          </p:cNvSpPr>
          <p:nvPr/>
        </p:nvSpPr>
        <p:spPr>
          <a:xfrm>
            <a:off x="1638300" y="914400"/>
            <a:ext cx="60960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600" i="1" kern="0" dirty="0" smtClean="0">
                <a:solidFill>
                  <a:srgbClr val="000099"/>
                </a:solidFill>
              </a:rPr>
              <a:t>A.  Basic Characteristics</a:t>
            </a:r>
          </a:p>
        </p:txBody>
      </p:sp>
      <p:sp>
        <p:nvSpPr>
          <p:cNvPr id="6" name="Rectangle 3"/>
          <p:cNvSpPr txBox="1">
            <a:spLocks noChangeArrowheads="1"/>
          </p:cNvSpPr>
          <p:nvPr/>
        </p:nvSpPr>
        <p:spPr>
          <a:xfrm>
            <a:off x="1752600" y="1828800"/>
            <a:ext cx="58674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r>
              <a:rPr lang="en-US" kern="0" smtClean="0"/>
              <a:t>1.  Equity Capital</a:t>
            </a:r>
          </a:p>
          <a:p>
            <a:r>
              <a:rPr lang="en-US" kern="0" smtClean="0"/>
              <a:t>2.  Types</a:t>
            </a:r>
          </a:p>
          <a:p>
            <a:pPr lvl="1"/>
            <a:r>
              <a:rPr lang="en-US" kern="0" smtClean="0"/>
              <a:t>a.  Growth Stock</a:t>
            </a:r>
          </a:p>
          <a:p>
            <a:pPr lvl="1"/>
            <a:r>
              <a:rPr lang="en-US" kern="0" smtClean="0"/>
              <a:t>b.  Income Stock</a:t>
            </a:r>
          </a:p>
          <a:p>
            <a:pPr lvl="1"/>
            <a:r>
              <a:rPr lang="en-US" kern="0" smtClean="0"/>
              <a:t>c.  Speculative Stock</a:t>
            </a:r>
          </a:p>
          <a:p>
            <a:pPr lvl="1"/>
            <a:r>
              <a:rPr lang="en-US" kern="0" smtClean="0"/>
              <a:t>d.  Cyclical Stock</a:t>
            </a:r>
          </a:p>
          <a:p>
            <a:pPr lvl="1"/>
            <a:r>
              <a:rPr lang="en-US" kern="0" smtClean="0"/>
              <a:t>e.  Defensive Stock</a:t>
            </a:r>
            <a:endParaRPr lang="en-US" kern="0" dirty="0" smtClean="0"/>
          </a:p>
        </p:txBody>
      </p:sp>
    </p:spTree>
    <p:extLst>
      <p:ext uri="{BB962C8B-B14F-4D97-AF65-F5344CB8AC3E}">
        <p14:creationId xmlns:p14="http://schemas.microsoft.com/office/powerpoint/2010/main" val="363896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507F6-69C5-4A57-B8BE-7691B4BA37FC}"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25</a:t>
            </a:fld>
            <a:endParaRPr lang="en-US" dirty="0"/>
          </a:p>
        </p:txBody>
      </p:sp>
      <p:sp>
        <p:nvSpPr>
          <p:cNvPr id="5" name="Rectangle 2"/>
          <p:cNvSpPr txBox="1">
            <a:spLocks noChangeArrowheads="1"/>
          </p:cNvSpPr>
          <p:nvPr/>
        </p:nvSpPr>
        <p:spPr>
          <a:xfrm>
            <a:off x="304800" y="833548"/>
            <a:ext cx="8589335" cy="74295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u="sng" kern="0" dirty="0" smtClean="0">
                <a:solidFill>
                  <a:srgbClr val="000099"/>
                </a:solidFill>
              </a:rPr>
              <a:t>Common Stock as an Inflation Hedge</a:t>
            </a:r>
          </a:p>
        </p:txBody>
      </p:sp>
      <p:sp>
        <p:nvSpPr>
          <p:cNvPr id="6" name="Rectangle 3"/>
          <p:cNvSpPr txBox="1">
            <a:spLocks noChangeArrowheads="1"/>
          </p:cNvSpPr>
          <p:nvPr/>
        </p:nvSpPr>
        <p:spPr>
          <a:xfrm>
            <a:off x="751367" y="1828800"/>
            <a:ext cx="7772400" cy="41148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r>
              <a:rPr lang="en-US" kern="0" dirty="0" smtClean="0"/>
              <a:t>Protection Against Inflation</a:t>
            </a:r>
          </a:p>
          <a:p>
            <a:r>
              <a:rPr lang="en-US" kern="0" dirty="0" smtClean="0"/>
              <a:t>Over the last thirty years the S&amp;P 500 </a:t>
            </a:r>
          </a:p>
          <a:p>
            <a:pPr>
              <a:buFontTx/>
              <a:buNone/>
            </a:pPr>
            <a:r>
              <a:rPr lang="en-US" kern="0" dirty="0" smtClean="0"/>
              <a:t>    has averaged approximately 11% annual compound return.</a:t>
            </a:r>
          </a:p>
          <a:p>
            <a:r>
              <a:rPr lang="en-US" kern="0" dirty="0" smtClean="0"/>
              <a:t>Inflation has averaged approximately</a:t>
            </a:r>
          </a:p>
          <a:p>
            <a:pPr>
              <a:buFontTx/>
              <a:buNone/>
            </a:pPr>
            <a:r>
              <a:rPr lang="en-US" kern="0" dirty="0" smtClean="0"/>
              <a:t>    5.4% during the same time period.</a:t>
            </a:r>
          </a:p>
        </p:txBody>
      </p:sp>
    </p:spTree>
    <p:extLst>
      <p:ext uri="{BB962C8B-B14F-4D97-AF65-F5344CB8AC3E}">
        <p14:creationId xmlns:p14="http://schemas.microsoft.com/office/powerpoint/2010/main" val="1529478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DD2FE-6F40-4C98-9FE6-1C16B352A622}"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26</a:t>
            </a:fld>
            <a:endParaRPr lang="en-US" dirty="0"/>
          </a:p>
        </p:txBody>
      </p:sp>
      <p:sp>
        <p:nvSpPr>
          <p:cNvPr id="5" name="Rectangle 2"/>
          <p:cNvSpPr txBox="1">
            <a:spLocks noChangeArrowheads="1"/>
          </p:cNvSpPr>
          <p:nvPr/>
        </p:nvSpPr>
        <p:spPr>
          <a:xfrm>
            <a:off x="762000" y="914400"/>
            <a:ext cx="78486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4400" i="1" kern="0" dirty="0" smtClean="0">
                <a:solidFill>
                  <a:srgbClr val="000099"/>
                </a:solidFill>
              </a:rPr>
              <a:t>Types of Security Analysis</a:t>
            </a:r>
          </a:p>
        </p:txBody>
      </p:sp>
      <p:sp>
        <p:nvSpPr>
          <p:cNvPr id="6" name="Rectangle 3"/>
          <p:cNvSpPr txBox="1">
            <a:spLocks noChangeArrowheads="1"/>
          </p:cNvSpPr>
          <p:nvPr/>
        </p:nvSpPr>
        <p:spPr>
          <a:xfrm>
            <a:off x="914400" y="1981200"/>
            <a:ext cx="7696200" cy="3886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endParaRPr lang="en-US" sz="4400" kern="0" dirty="0" smtClean="0"/>
          </a:p>
          <a:p>
            <a:r>
              <a:rPr lang="en-US" sz="4400" kern="0" dirty="0" smtClean="0"/>
              <a:t>1.  Fundamental Analysis</a:t>
            </a:r>
          </a:p>
          <a:p>
            <a:pPr>
              <a:buFontTx/>
              <a:buNone/>
            </a:pPr>
            <a:endParaRPr lang="en-US" sz="4400" kern="0" dirty="0" smtClean="0"/>
          </a:p>
          <a:p>
            <a:r>
              <a:rPr lang="en-US" sz="4400" kern="0" dirty="0" smtClean="0"/>
              <a:t>2.  Technical Analysis</a:t>
            </a:r>
          </a:p>
        </p:txBody>
      </p:sp>
    </p:spTree>
    <p:extLst>
      <p:ext uri="{BB962C8B-B14F-4D97-AF65-F5344CB8AC3E}">
        <p14:creationId xmlns:p14="http://schemas.microsoft.com/office/powerpoint/2010/main" val="144968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23E13-4A7C-40A4-B83E-12D26BEBE039}"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27</a:t>
            </a:fld>
            <a:endParaRPr lang="en-US" dirty="0"/>
          </a:p>
        </p:txBody>
      </p:sp>
      <p:pic>
        <p:nvPicPr>
          <p:cNvPr id="5" name="Picture 2" descr="http://enrichwise.com/wp-content/uploads/2012/09/BenjaminGraham-Quotes-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7117" y="0"/>
            <a:ext cx="3156883" cy="219385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txBox="1">
            <a:spLocks noChangeArrowheads="1"/>
          </p:cNvSpPr>
          <p:nvPr/>
        </p:nvSpPr>
        <p:spPr>
          <a:xfrm>
            <a:off x="0" y="862011"/>
            <a:ext cx="6019800" cy="866775"/>
          </a:xfrm>
          <a:prstGeom prst="rect">
            <a:avLst/>
          </a:prstGeom>
          <a:solidFill>
            <a:schemeClr val="bg1">
              <a:lumMod val="95000"/>
            </a:scheme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2400" i="1" kern="0" smtClean="0">
                <a:solidFill>
                  <a:srgbClr val="000099"/>
                </a:solidFill>
              </a:rPr>
              <a:t>The Father of Fundamental Analysis: Benjamin Graham</a:t>
            </a:r>
            <a:endParaRPr lang="en-US" sz="2400" i="1" kern="0" dirty="0" smtClean="0">
              <a:solidFill>
                <a:srgbClr val="000099"/>
              </a:solidFill>
            </a:endParaRPr>
          </a:p>
        </p:txBody>
      </p:sp>
      <p:sp>
        <p:nvSpPr>
          <p:cNvPr id="7" name="Rectangle 3"/>
          <p:cNvSpPr txBox="1">
            <a:spLocks noChangeArrowheads="1"/>
          </p:cNvSpPr>
          <p:nvPr/>
        </p:nvSpPr>
        <p:spPr>
          <a:xfrm>
            <a:off x="914400" y="2362200"/>
            <a:ext cx="7620000" cy="36576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r>
              <a:rPr lang="en-US" kern="0" smtClean="0"/>
              <a:t>Who was Benjamin Graham?</a:t>
            </a:r>
          </a:p>
          <a:p>
            <a:pPr>
              <a:buFontTx/>
              <a:buNone/>
            </a:pPr>
            <a:r>
              <a:rPr lang="en-US" kern="0" smtClean="0"/>
              <a:t>	</a:t>
            </a:r>
            <a:r>
              <a:rPr lang="en-US" sz="2400" kern="0" smtClean="0">
                <a:solidFill>
                  <a:srgbClr val="FF0000"/>
                </a:solidFill>
              </a:rPr>
              <a:t>Fundamental Analysis: </a:t>
            </a:r>
            <a:r>
              <a:rPr lang="en-US" sz="2000" kern="0" smtClean="0">
                <a:cs typeface="Arial" charset="0"/>
              </a:rPr>
              <a:t>A method of evaluating a security</a:t>
            </a:r>
            <a:r>
              <a:rPr lang="en-US" sz="2000" b="0" u="sng" kern="0" smtClean="0">
                <a:solidFill>
                  <a:srgbClr val="006400"/>
                </a:solidFill>
                <a:cs typeface="Arial" charset="0"/>
              </a:rPr>
              <a:t> </a:t>
            </a:r>
            <a:r>
              <a:rPr lang="en-US" sz="2000" kern="0" smtClean="0">
                <a:cs typeface="Arial" charset="0"/>
              </a:rPr>
              <a:t>factors. Fundamental analysts attempt to study everything that can affect the security's value, including macroeconomic factors (like the overall economy and industry conditions) and individually specific factors (like the financial condition and management of companies). </a:t>
            </a:r>
            <a:endParaRPr lang="en-US" kern="0" smtClean="0"/>
          </a:p>
          <a:p>
            <a:pPr>
              <a:buFontTx/>
              <a:buNone/>
            </a:pPr>
            <a:endParaRPr lang="en-US" sz="1800" kern="0" smtClean="0"/>
          </a:p>
          <a:p>
            <a:pPr>
              <a:buFontTx/>
              <a:buNone/>
            </a:pPr>
            <a:r>
              <a:rPr lang="en-US" sz="1800" kern="0" smtClean="0"/>
              <a:t>Sources:  </a:t>
            </a:r>
            <a:r>
              <a:rPr lang="en-US" sz="1400" b="0" i="1" kern="0" smtClean="0"/>
              <a:t>Security Analysis </a:t>
            </a:r>
            <a:r>
              <a:rPr lang="en-US" sz="1400" b="0" kern="0" smtClean="0"/>
              <a:t>(Graham and Dodd); </a:t>
            </a:r>
            <a:r>
              <a:rPr lang="en-US" sz="1400" b="0" i="1" kern="0" smtClean="0"/>
              <a:t>The Intelligent Investor </a:t>
            </a:r>
            <a:r>
              <a:rPr lang="en-US" sz="1400" b="0" kern="0" smtClean="0"/>
              <a:t>(Graham)</a:t>
            </a:r>
            <a:endParaRPr lang="en-US" sz="1400" b="0" kern="0" dirty="0" smtClean="0"/>
          </a:p>
        </p:txBody>
      </p:sp>
    </p:spTree>
    <p:extLst>
      <p:ext uri="{BB962C8B-B14F-4D97-AF65-F5344CB8AC3E}">
        <p14:creationId xmlns:p14="http://schemas.microsoft.com/office/powerpoint/2010/main" val="681306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4B7CAC-D60B-4C14-BA2B-7F975C192C19}"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28</a:t>
            </a:fld>
            <a:endParaRPr lang="en-US" dirty="0"/>
          </a:p>
        </p:txBody>
      </p:sp>
      <p:sp>
        <p:nvSpPr>
          <p:cNvPr id="5" name="Rectangle 2"/>
          <p:cNvSpPr txBox="1">
            <a:spLocks noChangeArrowheads="1"/>
          </p:cNvSpPr>
          <p:nvPr/>
        </p:nvSpPr>
        <p:spPr>
          <a:xfrm>
            <a:off x="1524000" y="838200"/>
            <a:ext cx="65532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600" i="1" kern="0" dirty="0" smtClean="0">
                <a:solidFill>
                  <a:srgbClr val="000099"/>
                </a:solidFill>
              </a:rPr>
              <a:t>Ben Graham and Mr. Market</a:t>
            </a:r>
            <a:r>
              <a:rPr lang="en-US" sz="3600" b="0" i="1" kern="0" dirty="0" smtClean="0">
                <a:solidFill>
                  <a:srgbClr val="000099"/>
                </a:solidFill>
              </a:rPr>
              <a:t>:</a:t>
            </a:r>
          </a:p>
        </p:txBody>
      </p:sp>
      <p:sp>
        <p:nvSpPr>
          <p:cNvPr id="6" name="Rectangle 3"/>
          <p:cNvSpPr txBox="1">
            <a:spLocks noChangeArrowheads="1"/>
          </p:cNvSpPr>
          <p:nvPr/>
        </p:nvSpPr>
        <p:spPr>
          <a:xfrm>
            <a:off x="876300" y="1752600"/>
            <a:ext cx="7848600" cy="44196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sz="1800" kern="0" smtClean="0"/>
              <a:t>Long ago Ben Graham described the mental attitude toward market fluctuations that I believe to be most conducive to investment success.  He said that you should imagine market quotations coming from a remarkably accommodating fellow named Mr. Market who is your partner in a private business.  Without fail, Mr. Market appears daily and names a price at which he will either buy your interest or sell you his.  Even though the business that the two of you own may have economic characteristics that are stable, Mr. Market’s quotations will be anything but stable.  For, it is sad to say, Mr. Market is a fellow who has incurable emotional problems.  At times he falls euphoric and can see only the favorable factors effecting the business.  When in that mood, he names a very high buy-sell price because he fears that you will snap up his interest and rob him of imminent gains.  At other times he is depressed and can see nothing but trouble ahead for both the business and the world.  On these occasions he will name a very low price, since he is terrified that you will unload your interest on him.</a:t>
            </a:r>
            <a:endParaRPr lang="en-US" sz="1800" kern="0" dirty="0" smtClean="0"/>
          </a:p>
        </p:txBody>
      </p:sp>
    </p:spTree>
    <p:extLst>
      <p:ext uri="{BB962C8B-B14F-4D97-AF65-F5344CB8AC3E}">
        <p14:creationId xmlns:p14="http://schemas.microsoft.com/office/powerpoint/2010/main" val="180442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98782-6C7D-4D17-B9BD-F91B922131A4}"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29</a:t>
            </a:fld>
            <a:endParaRPr lang="en-US" dirty="0"/>
          </a:p>
        </p:txBody>
      </p:sp>
      <p:sp>
        <p:nvSpPr>
          <p:cNvPr id="5" name="Rectangle 2"/>
          <p:cNvSpPr txBox="1">
            <a:spLocks noChangeArrowheads="1"/>
          </p:cNvSpPr>
          <p:nvPr/>
        </p:nvSpPr>
        <p:spPr>
          <a:xfrm>
            <a:off x="1143000" y="381000"/>
            <a:ext cx="7067550" cy="112395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200" i="1" kern="0" dirty="0" smtClean="0">
                <a:solidFill>
                  <a:srgbClr val="000099"/>
                </a:solidFill>
              </a:rPr>
              <a:t>Ben Graham and Mr. Market Continued:</a:t>
            </a:r>
          </a:p>
        </p:txBody>
      </p:sp>
      <p:sp>
        <p:nvSpPr>
          <p:cNvPr id="6" name="Rectangle 3"/>
          <p:cNvSpPr txBox="1">
            <a:spLocks noChangeArrowheads="1"/>
          </p:cNvSpPr>
          <p:nvPr/>
        </p:nvSpPr>
        <p:spPr>
          <a:xfrm>
            <a:off x="381000" y="1524000"/>
            <a:ext cx="8534400" cy="45720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sz="2000" kern="0" smtClean="0"/>
              <a:t>Mr. Market has another endearing characteristic:  He doesn’t mind being ignored.  If his quotation is uninteresting to you today, he will be back with a new one tomorrow.  Transactions are strictly at your option.  Under these conditions, the more manic-depressive his behavior, the better for you.</a:t>
            </a:r>
          </a:p>
          <a:p>
            <a:pPr>
              <a:lnSpc>
                <a:spcPct val="90000"/>
              </a:lnSpc>
              <a:buFontTx/>
              <a:buNone/>
            </a:pPr>
            <a:r>
              <a:rPr lang="en-US" sz="2000" kern="0" smtClean="0"/>
              <a:t>		But, like Cinderella at the ball, you must heed one warning or everything will turn into pumpkins and mice:  Mr. Market is there to serve you, not to guide you.  It is his pocketbook, not his wisdom, that you will find useful.  If he shows up someday in a particularly foolish mood, you are free to either ignore him or to take advantage of him, but it will be disastrous if you fall under his influence.  Indeed, if you aren’t certain that you understand and can value your business far better than Mr. Market, you don’t belong in the game.  As they say in poker, “If you’ve been in the game 30 minutes and you don’t know who the patsy is, </a:t>
            </a:r>
            <a:r>
              <a:rPr lang="en-US" sz="2000" i="1" kern="0" smtClean="0">
                <a:solidFill>
                  <a:schemeClr val="accent2"/>
                </a:solidFill>
              </a:rPr>
              <a:t>you’re </a:t>
            </a:r>
            <a:r>
              <a:rPr lang="en-US" sz="2000" kern="0" smtClean="0"/>
              <a:t>the patsy.”</a:t>
            </a:r>
            <a:endParaRPr lang="en-US" sz="2000" kern="0" dirty="0" smtClean="0"/>
          </a:p>
        </p:txBody>
      </p:sp>
    </p:spTree>
    <p:extLst>
      <p:ext uri="{BB962C8B-B14F-4D97-AF65-F5344CB8AC3E}">
        <p14:creationId xmlns:p14="http://schemas.microsoft.com/office/powerpoint/2010/main" val="221656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4A036-3797-4A3F-AA1B-E756C1179D93}"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a:t>
            </a:fld>
            <a:endParaRPr lang="en-US" dirty="0"/>
          </a:p>
        </p:txBody>
      </p:sp>
      <p:sp>
        <p:nvSpPr>
          <p:cNvPr id="5" name="Rectangle 2"/>
          <p:cNvSpPr txBox="1">
            <a:spLocks noChangeArrowheads="1"/>
          </p:cNvSpPr>
          <p:nvPr/>
        </p:nvSpPr>
        <p:spPr>
          <a:xfrm>
            <a:off x="1752600" y="609600"/>
            <a:ext cx="63246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smtClean="0">
                <a:solidFill>
                  <a:srgbClr val="000099"/>
                </a:solidFill>
                <a:effectLst>
                  <a:outerShdw blurRad="38100" dist="38100" dir="2700000" algn="tl">
                    <a:srgbClr val="C0C0C0"/>
                  </a:outerShdw>
                </a:effectLst>
              </a:rPr>
              <a:t>Common Stock Basics</a:t>
            </a:r>
            <a:endParaRPr lang="en-US" i="1" u="sng" kern="0" dirty="0" smtClean="0">
              <a:solidFill>
                <a:srgbClr val="000099"/>
              </a:solidFill>
              <a:effectLst>
                <a:outerShdw blurRad="38100" dist="38100" dir="2700000" algn="tl">
                  <a:srgbClr val="C0C0C0"/>
                </a:outerShdw>
              </a:effectLst>
            </a:endParaRPr>
          </a:p>
        </p:txBody>
      </p:sp>
      <p:sp>
        <p:nvSpPr>
          <p:cNvPr id="6" name="Rectangle 3"/>
          <p:cNvSpPr txBox="1">
            <a:spLocks noChangeArrowheads="1"/>
          </p:cNvSpPr>
          <p:nvPr/>
        </p:nvSpPr>
        <p:spPr>
          <a:xfrm>
            <a:off x="914400" y="1828800"/>
            <a:ext cx="7620000" cy="41148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endParaRPr lang="en-US" sz="1600" kern="0" dirty="0" smtClean="0"/>
          </a:p>
          <a:p>
            <a:pPr>
              <a:lnSpc>
                <a:spcPct val="90000"/>
              </a:lnSpc>
              <a:buFontTx/>
              <a:buNone/>
            </a:pPr>
            <a:r>
              <a:rPr lang="en-US" sz="1600" kern="0" dirty="0" smtClean="0"/>
              <a:t>7.  </a:t>
            </a:r>
            <a:r>
              <a:rPr lang="en-US" sz="1600" kern="0" dirty="0" smtClean="0">
                <a:solidFill>
                  <a:srgbClr val="FF0000"/>
                </a:solidFill>
              </a:rPr>
              <a:t>Dividends</a:t>
            </a:r>
            <a:r>
              <a:rPr lang="en-US" sz="1600" kern="0" dirty="0" smtClean="0"/>
              <a:t>. </a:t>
            </a:r>
            <a:r>
              <a:rPr lang="en-US" sz="1600" kern="0" dirty="0" smtClean="0">
                <a:cs typeface="Arial" charset="0"/>
              </a:rPr>
              <a:t>Distribution of a portion of a company's earnings, decided by the board of directors, to a class of its shareholders. The dividend is most often quoted in terms of the dollar amount each share receives (i.e. dividends per share or DPS). It can also be quoted in terms of a percent of the current market price, referred to as dividend yield. Dividends may be in the form of cash, stock or property. Most secure and stable companies offer dividends to their stockholders. Their share prices might not move much, but the dividend attempts to make up for this.</a:t>
            </a:r>
            <a:br>
              <a:rPr lang="en-US" sz="1600" kern="0" dirty="0" smtClean="0">
                <a:cs typeface="Arial" charset="0"/>
              </a:rPr>
            </a:br>
            <a:r>
              <a:rPr lang="en-US" sz="1600" kern="0" dirty="0" smtClean="0">
                <a:cs typeface="Arial" charset="0"/>
              </a:rPr>
              <a:t>In the U.S., dividends face double taxation - the amount comes from after-tax income the company generated and the recipients pay taxes on them.</a:t>
            </a:r>
            <a:br>
              <a:rPr lang="en-US" sz="1600" kern="0" dirty="0" smtClean="0">
                <a:cs typeface="Arial" charset="0"/>
              </a:rPr>
            </a:br>
            <a:r>
              <a:rPr lang="en-US" sz="1600" kern="0" dirty="0" smtClean="0">
                <a:cs typeface="Arial" charset="0"/>
              </a:rPr>
              <a:t/>
            </a:r>
            <a:br>
              <a:rPr lang="en-US" sz="1600" kern="0" dirty="0" smtClean="0">
                <a:cs typeface="Arial" charset="0"/>
              </a:rPr>
            </a:br>
            <a:r>
              <a:rPr lang="en-US" sz="1600" kern="0" dirty="0" smtClean="0">
                <a:cs typeface="Arial" charset="0"/>
              </a:rPr>
              <a:t>As of 2014, cash dividends are taxed at a maximum rate of 15-20% as long as the stock has been held for at least 12 months beginning 60 days prior to the ex-dividend date. If you have held the stock for a period of less than this the dividend will be taxed at your regular income level.</a:t>
            </a:r>
            <a:br>
              <a:rPr lang="en-US" sz="1600" kern="0" dirty="0" smtClean="0">
                <a:cs typeface="Arial" charset="0"/>
              </a:rPr>
            </a:br>
            <a:endParaRPr lang="en-US" sz="1600" kern="0" dirty="0" smtClean="0">
              <a:cs typeface="Arial" charset="0"/>
            </a:endParaRPr>
          </a:p>
          <a:p>
            <a:pPr>
              <a:lnSpc>
                <a:spcPct val="90000"/>
              </a:lnSpc>
              <a:buFontTx/>
              <a:buNone/>
            </a:pPr>
            <a:r>
              <a:rPr lang="en-US" sz="1600" kern="0" dirty="0" smtClean="0">
                <a:cs typeface="Arial" charset="0"/>
              </a:rPr>
              <a:t> </a:t>
            </a:r>
          </a:p>
          <a:p>
            <a:pPr>
              <a:lnSpc>
                <a:spcPct val="90000"/>
              </a:lnSpc>
              <a:buFontTx/>
              <a:buNone/>
            </a:pPr>
            <a:r>
              <a:rPr lang="en-US" sz="1600" kern="0" dirty="0" smtClean="0">
                <a:cs typeface="Arial" charset="0"/>
              </a:rPr>
              <a:t> </a:t>
            </a:r>
          </a:p>
          <a:p>
            <a:pPr>
              <a:lnSpc>
                <a:spcPct val="90000"/>
              </a:lnSpc>
              <a:buFontTx/>
              <a:buNone/>
            </a:pPr>
            <a:endParaRPr lang="en-US" sz="1600" kern="0" dirty="0" smtClean="0"/>
          </a:p>
        </p:txBody>
      </p:sp>
    </p:spTree>
    <p:extLst>
      <p:ext uri="{BB962C8B-B14F-4D97-AF65-F5344CB8AC3E}">
        <p14:creationId xmlns:p14="http://schemas.microsoft.com/office/powerpoint/2010/main" val="2757613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976D4F-1546-459C-A149-497091EC2555}"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30</a:t>
            </a:fld>
            <a:endParaRPr lang="en-US" dirty="0"/>
          </a:p>
        </p:txBody>
      </p:sp>
      <p:sp>
        <p:nvSpPr>
          <p:cNvPr id="5" name="Rectangle 2"/>
          <p:cNvSpPr txBox="1">
            <a:spLocks noChangeArrowheads="1"/>
          </p:cNvSpPr>
          <p:nvPr/>
        </p:nvSpPr>
        <p:spPr>
          <a:xfrm>
            <a:off x="990600" y="381000"/>
            <a:ext cx="7620000" cy="112395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kern="0" smtClean="0">
                <a:solidFill>
                  <a:srgbClr val="000099"/>
                </a:solidFill>
              </a:rPr>
              <a:t>Graham’s Fundamental Investment Rules</a:t>
            </a:r>
            <a:endParaRPr lang="en-US" sz="3600" i="1" kern="0" dirty="0" smtClean="0">
              <a:solidFill>
                <a:srgbClr val="000099"/>
              </a:solidFill>
            </a:endParaRPr>
          </a:p>
        </p:txBody>
      </p:sp>
      <p:sp>
        <p:nvSpPr>
          <p:cNvPr id="6" name="Rectangle 3"/>
          <p:cNvSpPr txBox="1">
            <a:spLocks noChangeArrowheads="1"/>
          </p:cNvSpPr>
          <p:nvPr/>
        </p:nvSpPr>
        <p:spPr>
          <a:xfrm>
            <a:off x="990600" y="1600200"/>
            <a:ext cx="76200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kern="0" dirty="0" smtClean="0"/>
              <a:t>1.  Adequate Size</a:t>
            </a:r>
          </a:p>
          <a:p>
            <a:pPr>
              <a:lnSpc>
                <a:spcPct val="90000"/>
              </a:lnSpc>
            </a:pPr>
            <a:r>
              <a:rPr lang="en-US" kern="0" dirty="0" smtClean="0"/>
              <a:t>2.  Sufficient Strong Financial 	Condition</a:t>
            </a:r>
          </a:p>
          <a:p>
            <a:pPr>
              <a:lnSpc>
                <a:spcPct val="90000"/>
              </a:lnSpc>
            </a:pPr>
            <a:r>
              <a:rPr lang="en-US" kern="0" dirty="0" smtClean="0"/>
              <a:t>3.  Earnings Stability</a:t>
            </a:r>
          </a:p>
          <a:p>
            <a:pPr>
              <a:lnSpc>
                <a:spcPct val="90000"/>
              </a:lnSpc>
            </a:pPr>
            <a:r>
              <a:rPr lang="en-US" kern="0" dirty="0" smtClean="0"/>
              <a:t>4.  Dividend Record</a:t>
            </a:r>
          </a:p>
          <a:p>
            <a:pPr>
              <a:lnSpc>
                <a:spcPct val="90000"/>
              </a:lnSpc>
            </a:pPr>
            <a:r>
              <a:rPr lang="en-US" kern="0" dirty="0" smtClean="0"/>
              <a:t>5.  Earnings Growth</a:t>
            </a:r>
          </a:p>
          <a:p>
            <a:pPr>
              <a:lnSpc>
                <a:spcPct val="90000"/>
              </a:lnSpc>
            </a:pPr>
            <a:r>
              <a:rPr lang="en-US" kern="0" dirty="0" smtClean="0"/>
              <a:t>6.  Moderate Price/Earnings Ratio</a:t>
            </a:r>
          </a:p>
          <a:p>
            <a:pPr>
              <a:lnSpc>
                <a:spcPct val="90000"/>
              </a:lnSpc>
            </a:pPr>
            <a:r>
              <a:rPr lang="en-US" kern="0" dirty="0" smtClean="0"/>
              <a:t>7.  Moderate Ratio of Price to Assets</a:t>
            </a:r>
          </a:p>
        </p:txBody>
      </p:sp>
    </p:spTree>
    <p:extLst>
      <p:ext uri="{BB962C8B-B14F-4D97-AF65-F5344CB8AC3E}">
        <p14:creationId xmlns:p14="http://schemas.microsoft.com/office/powerpoint/2010/main" val="78506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84556-CE1B-42AA-B5CA-166EBB97C1CB}"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31</a:t>
            </a:fld>
            <a:endParaRPr lang="en-US" dirty="0"/>
          </a:p>
        </p:txBody>
      </p:sp>
      <p:sp>
        <p:nvSpPr>
          <p:cNvPr id="5" name="Rectangle 2"/>
          <p:cNvSpPr txBox="1">
            <a:spLocks noChangeArrowheads="1"/>
          </p:cNvSpPr>
          <p:nvPr/>
        </p:nvSpPr>
        <p:spPr>
          <a:xfrm>
            <a:off x="1805763" y="685800"/>
            <a:ext cx="63246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b="0" i="1" kern="0" dirty="0" smtClean="0">
                <a:solidFill>
                  <a:srgbClr val="8901F3"/>
                </a:solidFill>
              </a:rPr>
              <a:t> </a:t>
            </a:r>
            <a:r>
              <a:rPr lang="en-US" sz="4800" i="1" kern="0" dirty="0" smtClean="0">
                <a:solidFill>
                  <a:srgbClr val="000099"/>
                </a:solidFill>
              </a:rPr>
              <a:t>Terms</a:t>
            </a:r>
          </a:p>
        </p:txBody>
      </p:sp>
      <p:sp>
        <p:nvSpPr>
          <p:cNvPr id="6" name="Rectangle 3"/>
          <p:cNvSpPr txBox="1">
            <a:spLocks noChangeArrowheads="1"/>
          </p:cNvSpPr>
          <p:nvPr/>
        </p:nvSpPr>
        <p:spPr>
          <a:xfrm>
            <a:off x="1066800" y="1676400"/>
            <a:ext cx="76200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kern="0" smtClean="0"/>
              <a:t>1.  Net Current Assets (NCA)</a:t>
            </a:r>
          </a:p>
          <a:p>
            <a:pPr lvl="1"/>
            <a:r>
              <a:rPr lang="en-US" kern="0" smtClean="0"/>
              <a:t>Defined as:</a:t>
            </a:r>
          </a:p>
          <a:p>
            <a:pPr lvl="2">
              <a:buFontTx/>
              <a:buNone/>
            </a:pPr>
            <a:r>
              <a:rPr lang="en-US" kern="0" smtClean="0"/>
              <a:t>Current Assets</a:t>
            </a:r>
          </a:p>
          <a:p>
            <a:pPr lvl="2">
              <a:buFontTx/>
              <a:buNone/>
            </a:pPr>
            <a:r>
              <a:rPr lang="en-US" kern="0" smtClean="0"/>
              <a:t>	- Current Liabilities</a:t>
            </a:r>
          </a:p>
          <a:p>
            <a:pPr lvl="2">
              <a:buFontTx/>
              <a:buNone/>
            </a:pPr>
            <a:r>
              <a:rPr lang="en-US" kern="0" smtClean="0"/>
              <a:t>	- Long-Term Debt</a:t>
            </a:r>
          </a:p>
          <a:p>
            <a:pPr lvl="2">
              <a:buFontTx/>
              <a:buNone/>
            </a:pPr>
            <a:r>
              <a:rPr lang="en-US" u="sng" kern="0" smtClean="0"/>
              <a:t>	- Preferred Stock     </a:t>
            </a:r>
            <a:endParaRPr lang="en-US" kern="0" smtClean="0"/>
          </a:p>
          <a:p>
            <a:pPr lvl="2">
              <a:buFontTx/>
              <a:buNone/>
            </a:pPr>
            <a:r>
              <a:rPr lang="en-US" kern="0" smtClean="0"/>
              <a:t>NCA Total</a:t>
            </a:r>
            <a:br>
              <a:rPr lang="en-US" kern="0" smtClean="0"/>
            </a:br>
            <a:endParaRPr lang="en-US" kern="0" smtClean="0"/>
          </a:p>
          <a:p>
            <a:pPr lvl="2">
              <a:buFontTx/>
              <a:buNone/>
            </a:pPr>
            <a:r>
              <a:rPr lang="en-US" kern="0" smtClean="0"/>
              <a:t>NCA</a:t>
            </a:r>
            <a:r>
              <a:rPr lang="en-US" kern="0" baseline="-25000" smtClean="0"/>
              <a:t>c</a:t>
            </a:r>
            <a:r>
              <a:rPr lang="en-US" kern="0" smtClean="0"/>
              <a:t>   = NCA/# of Common Shares</a:t>
            </a:r>
            <a:endParaRPr lang="en-US" kern="0" dirty="0" smtClean="0"/>
          </a:p>
        </p:txBody>
      </p:sp>
    </p:spTree>
    <p:extLst>
      <p:ext uri="{BB962C8B-B14F-4D97-AF65-F5344CB8AC3E}">
        <p14:creationId xmlns:p14="http://schemas.microsoft.com/office/powerpoint/2010/main" val="35194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965950-BA52-4115-9DA1-C7BEBEA31E50}"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32</a:t>
            </a:fld>
            <a:endParaRPr lang="en-US" dirty="0"/>
          </a:p>
        </p:txBody>
      </p:sp>
      <p:sp>
        <p:nvSpPr>
          <p:cNvPr id="5" name="Rectangle 2"/>
          <p:cNvSpPr txBox="1">
            <a:spLocks noChangeArrowheads="1"/>
          </p:cNvSpPr>
          <p:nvPr/>
        </p:nvSpPr>
        <p:spPr>
          <a:xfrm>
            <a:off x="1600200" y="533400"/>
            <a:ext cx="63246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4400" i="1" kern="0" dirty="0" smtClean="0">
                <a:solidFill>
                  <a:srgbClr val="000099"/>
                </a:solidFill>
              </a:rPr>
              <a:t>Terms (continued)</a:t>
            </a:r>
          </a:p>
        </p:txBody>
      </p:sp>
      <p:sp>
        <p:nvSpPr>
          <p:cNvPr id="6" name="Rectangle 3"/>
          <p:cNvSpPr txBox="1">
            <a:spLocks noChangeArrowheads="1"/>
          </p:cNvSpPr>
          <p:nvPr/>
        </p:nvSpPr>
        <p:spPr>
          <a:xfrm>
            <a:off x="1371600" y="1676400"/>
            <a:ext cx="67056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kern="0" smtClean="0"/>
              <a:t>2.  Data Source</a:t>
            </a:r>
          </a:p>
          <a:p>
            <a:pPr lvl="1">
              <a:lnSpc>
                <a:spcPct val="90000"/>
              </a:lnSpc>
            </a:pPr>
            <a:r>
              <a:rPr lang="en-US" kern="0" smtClean="0"/>
              <a:t>S&amp;P Stock Guide</a:t>
            </a:r>
          </a:p>
          <a:p>
            <a:pPr lvl="1">
              <a:lnSpc>
                <a:spcPct val="90000"/>
              </a:lnSpc>
            </a:pPr>
            <a:r>
              <a:rPr lang="en-US" kern="0" smtClean="0"/>
              <a:t>Value Line, etc.</a:t>
            </a:r>
          </a:p>
          <a:p>
            <a:pPr>
              <a:lnSpc>
                <a:spcPct val="90000"/>
              </a:lnSpc>
            </a:pPr>
            <a:r>
              <a:rPr lang="en-US" kern="0" smtClean="0"/>
              <a:t>3.  Earnings Per Share (EPS)</a:t>
            </a:r>
          </a:p>
          <a:p>
            <a:pPr>
              <a:lnSpc>
                <a:spcPct val="90000"/>
              </a:lnSpc>
            </a:pPr>
            <a:r>
              <a:rPr lang="en-US" kern="0" smtClean="0"/>
              <a:t>4.  Market Price</a:t>
            </a:r>
          </a:p>
          <a:p>
            <a:pPr>
              <a:lnSpc>
                <a:spcPct val="90000"/>
              </a:lnSpc>
            </a:pPr>
            <a:r>
              <a:rPr lang="en-US" kern="0" smtClean="0"/>
              <a:t>5.  Book Value Per Share</a:t>
            </a:r>
          </a:p>
          <a:p>
            <a:pPr>
              <a:lnSpc>
                <a:spcPct val="90000"/>
              </a:lnSpc>
            </a:pPr>
            <a:r>
              <a:rPr lang="en-US" kern="0" smtClean="0"/>
              <a:t>6.  Dividends Per Share</a:t>
            </a:r>
          </a:p>
          <a:p>
            <a:pPr>
              <a:lnSpc>
                <a:spcPct val="90000"/>
              </a:lnSpc>
            </a:pPr>
            <a:r>
              <a:rPr lang="en-US" kern="0" smtClean="0"/>
              <a:t>7.  Current Ratio</a:t>
            </a:r>
            <a:endParaRPr lang="en-US" kern="0" dirty="0" smtClean="0"/>
          </a:p>
        </p:txBody>
      </p:sp>
    </p:spTree>
    <p:extLst>
      <p:ext uri="{BB962C8B-B14F-4D97-AF65-F5344CB8AC3E}">
        <p14:creationId xmlns:p14="http://schemas.microsoft.com/office/powerpoint/2010/main" val="2918941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36381-626C-4CE9-AB37-9901A96F7553}"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33</a:t>
            </a:fld>
            <a:endParaRPr lang="en-US" dirty="0"/>
          </a:p>
        </p:txBody>
      </p:sp>
      <p:sp>
        <p:nvSpPr>
          <p:cNvPr id="5" name="Rectangle 2"/>
          <p:cNvSpPr txBox="1">
            <a:spLocks noChangeArrowheads="1"/>
          </p:cNvSpPr>
          <p:nvPr/>
        </p:nvSpPr>
        <p:spPr>
          <a:xfrm>
            <a:off x="1600200" y="533400"/>
            <a:ext cx="63246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4400" i="1" kern="0" dirty="0" smtClean="0">
                <a:solidFill>
                  <a:srgbClr val="000099"/>
                </a:solidFill>
              </a:rPr>
              <a:t>Terms (continued)</a:t>
            </a:r>
          </a:p>
        </p:txBody>
      </p:sp>
      <p:sp>
        <p:nvSpPr>
          <p:cNvPr id="6" name="Rectangle 3"/>
          <p:cNvSpPr txBox="1">
            <a:spLocks noChangeArrowheads="1"/>
          </p:cNvSpPr>
          <p:nvPr/>
        </p:nvSpPr>
        <p:spPr>
          <a:xfrm>
            <a:off x="1082749" y="2055167"/>
            <a:ext cx="7620000" cy="3352800"/>
          </a:xfrm>
          <a:prstGeom prst="rect">
            <a:avLst/>
          </a:prstGeom>
          <a:solidFill>
            <a:schemeClr val="bg1">
              <a:lumMod val="95000"/>
            </a:scheme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r>
              <a:rPr lang="en-US" kern="0" dirty="0" smtClean="0"/>
              <a:t>8.  Total Debt</a:t>
            </a:r>
          </a:p>
          <a:p>
            <a:r>
              <a:rPr lang="en-US" kern="0" dirty="0" smtClean="0"/>
              <a:t> 9.  Equity</a:t>
            </a:r>
          </a:p>
          <a:p>
            <a:pPr lvl="1">
              <a:buFontTx/>
              <a:buNone/>
            </a:pPr>
            <a:r>
              <a:rPr lang="en-US" kern="0" dirty="0" smtClean="0"/>
              <a:t>10. Geometric Growth</a:t>
            </a:r>
            <a:br>
              <a:rPr lang="en-US" kern="0" dirty="0" smtClean="0"/>
            </a:br>
            <a:endParaRPr lang="en-US" kern="0" dirty="0" smtClean="0">
              <a:solidFill>
                <a:srgbClr val="FF0000"/>
              </a:solidFill>
            </a:endParaRPr>
          </a:p>
        </p:txBody>
      </p:sp>
      <p:sp>
        <p:nvSpPr>
          <p:cNvPr id="7" name="Rectangle 6"/>
          <p:cNvSpPr/>
          <p:nvPr/>
        </p:nvSpPr>
        <p:spPr>
          <a:xfrm>
            <a:off x="1447800" y="3961938"/>
            <a:ext cx="6324600" cy="461665"/>
          </a:xfrm>
          <a:prstGeom prst="rect">
            <a:avLst/>
          </a:prstGeom>
        </p:spPr>
        <p:txBody>
          <a:bodyPr wrap="square">
            <a:spAutoFit/>
          </a:bodyPr>
          <a:lstStyle/>
          <a:p>
            <a:pPr lvl="1">
              <a:buFontTx/>
              <a:buNone/>
            </a:pPr>
            <a:r>
              <a:rPr lang="en-US" b="1" dirty="0" smtClean="0">
                <a:solidFill>
                  <a:srgbClr val="FF0000"/>
                </a:solidFill>
              </a:rPr>
              <a:t>g = [ (1 + R</a:t>
            </a:r>
            <a:r>
              <a:rPr lang="en-US" b="1" baseline="-25000" dirty="0" smtClean="0">
                <a:solidFill>
                  <a:srgbClr val="FF0000"/>
                </a:solidFill>
              </a:rPr>
              <a:t>P,-1</a:t>
            </a:r>
            <a:r>
              <a:rPr lang="en-US" b="1" dirty="0" smtClean="0">
                <a:solidFill>
                  <a:srgbClr val="FF0000"/>
                </a:solidFill>
              </a:rPr>
              <a:t>)(1 + R</a:t>
            </a:r>
            <a:r>
              <a:rPr lang="en-US" b="1" baseline="-25000" dirty="0" smtClean="0">
                <a:solidFill>
                  <a:srgbClr val="FF0000"/>
                </a:solidFill>
              </a:rPr>
              <a:t>P,-2</a:t>
            </a:r>
            <a:r>
              <a:rPr lang="en-US" b="1" dirty="0" smtClean="0">
                <a:solidFill>
                  <a:srgbClr val="FF0000"/>
                </a:solidFill>
              </a:rPr>
              <a:t>) ... (1 + R</a:t>
            </a:r>
            <a:r>
              <a:rPr lang="en-US" b="1" baseline="-25000" dirty="0" smtClean="0">
                <a:solidFill>
                  <a:srgbClr val="FF0000"/>
                </a:solidFill>
              </a:rPr>
              <a:t>P,-10</a:t>
            </a:r>
            <a:r>
              <a:rPr lang="en-US" b="1" dirty="0" smtClean="0">
                <a:solidFill>
                  <a:srgbClr val="FF0000"/>
                </a:solidFill>
              </a:rPr>
              <a:t>)]</a:t>
            </a:r>
            <a:r>
              <a:rPr lang="en-US" sz="1800" b="1" dirty="0" smtClean="0">
                <a:solidFill>
                  <a:srgbClr val="FF0000"/>
                </a:solidFill>
              </a:rPr>
              <a:t> </a:t>
            </a:r>
            <a:r>
              <a:rPr lang="en-US" b="1" dirty="0" smtClean="0">
                <a:solidFill>
                  <a:srgbClr val="FF0000"/>
                </a:solidFill>
              </a:rPr>
              <a:t>   - 1</a:t>
            </a:r>
          </a:p>
        </p:txBody>
      </p:sp>
      <p:sp>
        <p:nvSpPr>
          <p:cNvPr id="8" name="Text Box 5"/>
          <p:cNvSpPr txBox="1">
            <a:spLocks noChangeArrowheads="1"/>
          </p:cNvSpPr>
          <p:nvPr/>
        </p:nvSpPr>
        <p:spPr bwMode="auto">
          <a:xfrm>
            <a:off x="6858000" y="3824177"/>
            <a:ext cx="455613" cy="336550"/>
          </a:xfrm>
          <a:prstGeom prst="rect">
            <a:avLst/>
          </a:prstGeom>
          <a:noFill/>
          <a:ln w="12700">
            <a:noFill/>
            <a:miter lim="800000"/>
            <a:headEnd type="none" w="sm" len="sm"/>
            <a:tailEnd type="none" w="sm" len="sm"/>
          </a:ln>
        </p:spPr>
        <p:txBody>
          <a:bodyPr wrap="none">
            <a:spAutoFit/>
          </a:bodyPr>
          <a:lstStyle/>
          <a:p>
            <a:r>
              <a:rPr lang="en-US" sz="1600" b="1" dirty="0">
                <a:solidFill>
                  <a:srgbClr val="FF0000"/>
                </a:solidFill>
              </a:rPr>
              <a:t>1/n</a:t>
            </a:r>
            <a:endParaRPr lang="en-US" sz="1400" b="1" dirty="0">
              <a:solidFill>
                <a:srgbClr val="FF0000"/>
              </a:solidFill>
            </a:endParaRPr>
          </a:p>
        </p:txBody>
      </p:sp>
    </p:spTree>
    <p:extLst>
      <p:ext uri="{BB962C8B-B14F-4D97-AF65-F5344CB8AC3E}">
        <p14:creationId xmlns:p14="http://schemas.microsoft.com/office/powerpoint/2010/main" val="436535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841F3A-FA98-4D73-8F5A-B8DDD7EC1261}"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03001436"/>
              </p:ext>
            </p:extLst>
          </p:nvPr>
        </p:nvGraphicFramePr>
        <p:xfrm>
          <a:off x="762000" y="381000"/>
          <a:ext cx="7848601" cy="5715000"/>
        </p:xfrm>
        <a:graphic>
          <a:graphicData uri="http://schemas.openxmlformats.org/drawingml/2006/table">
            <a:tbl>
              <a:tblPr>
                <a:tableStyleId>{5C22544A-7EE6-4342-B048-85BDC9FD1C3A}</a:tableStyleId>
              </a:tblPr>
              <a:tblGrid>
                <a:gridCol w="2470379"/>
                <a:gridCol w="810593"/>
                <a:gridCol w="707661"/>
                <a:gridCol w="733394"/>
                <a:gridCol w="733394"/>
                <a:gridCol w="733394"/>
                <a:gridCol w="771993"/>
                <a:gridCol w="887793"/>
              </a:tblGrid>
              <a:tr h="167585">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Symbol:</a:t>
                      </a:r>
                      <a:endParaRPr lang="en-US" sz="800" b="1"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GILD</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Beta:</a:t>
                      </a:r>
                      <a:endParaRPr lang="en-US" sz="800" b="1"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0.95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Price:</a:t>
                      </a:r>
                      <a:endParaRPr lang="en-US" sz="800" b="1"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$97.30 </a:t>
                      </a:r>
                      <a:endParaRPr lang="en-US" sz="800" b="1" i="0" u="none" strike="noStrike">
                        <a:solidFill>
                          <a:srgbClr val="000000"/>
                        </a:solidFill>
                        <a:effectLst/>
                        <a:latin typeface="Calibri"/>
                      </a:endParaRPr>
                    </a:p>
                  </a:txBody>
                  <a:tcPr marL="0" marR="0" marT="0" marB="0" anchor="b"/>
                </a:tc>
              </a:tr>
              <a:tr h="201300">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r>
              <a:tr h="173792">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r>
              <a:tr h="173792">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sng" strike="noStrike">
                          <a:effectLst/>
                        </a:rPr>
                        <a:t>2010 </a:t>
                      </a:r>
                      <a:endParaRPr lang="en-US" sz="800" b="1" i="0" u="sng" strike="noStrike">
                        <a:solidFill>
                          <a:srgbClr val="000000"/>
                        </a:solidFill>
                        <a:effectLst/>
                        <a:latin typeface="Calibri"/>
                      </a:endParaRPr>
                    </a:p>
                  </a:txBody>
                  <a:tcPr marL="0" marR="0" marT="0" marB="0" anchor="b"/>
                </a:tc>
                <a:tc>
                  <a:txBody>
                    <a:bodyPr/>
                    <a:lstStyle/>
                    <a:p>
                      <a:pPr algn="r" fontAlgn="b"/>
                      <a:r>
                        <a:rPr lang="en-US" sz="800" u="sng" strike="noStrike">
                          <a:effectLst/>
                        </a:rPr>
                        <a:t>2011 </a:t>
                      </a:r>
                      <a:endParaRPr lang="en-US" sz="800" b="1" i="0" u="sng" strike="noStrike">
                        <a:solidFill>
                          <a:srgbClr val="000000"/>
                        </a:solidFill>
                        <a:effectLst/>
                        <a:latin typeface="Calibri"/>
                      </a:endParaRPr>
                    </a:p>
                  </a:txBody>
                  <a:tcPr marL="0" marR="0" marT="0" marB="0" anchor="b"/>
                </a:tc>
                <a:tc>
                  <a:txBody>
                    <a:bodyPr/>
                    <a:lstStyle/>
                    <a:p>
                      <a:pPr algn="r" fontAlgn="b"/>
                      <a:r>
                        <a:rPr lang="en-US" sz="800" u="sng" strike="noStrike">
                          <a:effectLst/>
                        </a:rPr>
                        <a:t>2012 </a:t>
                      </a:r>
                      <a:endParaRPr lang="en-US" sz="800" b="1" i="0" u="sng" strike="noStrike">
                        <a:solidFill>
                          <a:srgbClr val="000000"/>
                        </a:solidFill>
                        <a:effectLst/>
                        <a:latin typeface="Calibri"/>
                      </a:endParaRPr>
                    </a:p>
                  </a:txBody>
                  <a:tcPr marL="0" marR="0" marT="0" marB="0" anchor="b"/>
                </a:tc>
                <a:tc>
                  <a:txBody>
                    <a:bodyPr/>
                    <a:lstStyle/>
                    <a:p>
                      <a:pPr algn="r" fontAlgn="b"/>
                      <a:r>
                        <a:rPr lang="en-US" sz="800" u="sng" strike="noStrike">
                          <a:effectLst/>
                        </a:rPr>
                        <a:t>2013 </a:t>
                      </a:r>
                      <a:endParaRPr lang="en-US" sz="800" b="1" i="0" u="sng" strike="noStrike">
                        <a:solidFill>
                          <a:srgbClr val="000000"/>
                        </a:solidFill>
                        <a:effectLst/>
                        <a:latin typeface="Calibri"/>
                      </a:endParaRPr>
                    </a:p>
                  </a:txBody>
                  <a:tcPr marL="0" marR="0" marT="0" marB="0" anchor="b"/>
                </a:tc>
                <a:tc>
                  <a:txBody>
                    <a:bodyPr/>
                    <a:lstStyle/>
                    <a:p>
                      <a:pPr algn="r" fontAlgn="b"/>
                      <a:r>
                        <a:rPr lang="en-US" sz="800" u="sng" strike="noStrike">
                          <a:effectLst/>
                        </a:rPr>
                        <a:t>2014 </a:t>
                      </a:r>
                      <a:endParaRPr lang="en-US" sz="800" b="1" i="0" u="sng" strike="noStrike">
                        <a:solidFill>
                          <a:srgbClr val="000000"/>
                        </a:solidFill>
                        <a:effectLst/>
                        <a:latin typeface="Calibri"/>
                      </a:endParaRPr>
                    </a:p>
                  </a:txBody>
                  <a:tcPr marL="0" marR="0" marT="0" marB="0" anchor="b"/>
                </a:tc>
                <a:tc>
                  <a:txBody>
                    <a:bodyPr/>
                    <a:lstStyle/>
                    <a:p>
                      <a:pPr algn="r" fontAlgn="b"/>
                      <a:r>
                        <a:rPr lang="en-US" sz="800" u="sng" strike="noStrike">
                          <a:effectLst/>
                        </a:rPr>
                        <a:t>2015 </a:t>
                      </a:r>
                      <a:endParaRPr lang="en-US" sz="800" b="1" i="0" u="sng"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sng" strike="noStrike">
                          <a:effectLst/>
                        </a:rPr>
                        <a:t>ACRR</a:t>
                      </a:r>
                      <a:endParaRPr lang="en-US" sz="800" b="1" i="0" u="sng"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Sales per share</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30.0%</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$4.96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$5.57</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$6.39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$7.30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$16.05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$18.40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Cash flow per share</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37.3%</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$1.97</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$2.06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$1.89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$2.23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$7.85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$9.60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Earnings per share</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41.1%</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$1.66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$1.78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$1.64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$1.81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$7.60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$9.30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Dividends per share</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#NUM!</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Capital Spending per share</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38.0%</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$0.26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$0.12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$0.15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$0.20</a:t>
                      </a:r>
                      <a:endParaRPr lang="en-US" sz="800" b="0" i="0" u="none" strike="noStrike">
                        <a:solidFill>
                          <a:srgbClr val="000000"/>
                        </a:solidFill>
                        <a:effectLst/>
                        <a:latin typeface="Calibri"/>
                      </a:endParaRPr>
                    </a:p>
                  </a:txBody>
                  <a:tcPr marL="0" marR="0" marT="0" marB="0" anchor="b"/>
                </a:tc>
              </a:tr>
              <a:tr h="328964">
                <a:tc>
                  <a:txBody>
                    <a:bodyPr/>
                    <a:lstStyle/>
                    <a:p>
                      <a:pPr algn="l" fontAlgn="b"/>
                      <a:r>
                        <a:rPr lang="en-US" sz="800" u="none" strike="noStrike">
                          <a:effectLst/>
                        </a:rPr>
                        <a:t>Book value per share</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24.4%</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$3.82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$4.56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$6.29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$7.65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$9.30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$11.40</a:t>
                      </a:r>
                      <a:endParaRPr lang="en-US" sz="800" b="0" i="0" u="none" strike="noStrike">
                        <a:solidFill>
                          <a:srgbClr val="000000"/>
                        </a:solidFill>
                        <a:effectLst/>
                        <a:latin typeface="Calibri"/>
                      </a:endParaRPr>
                    </a:p>
                  </a:txBody>
                  <a:tcPr marL="0" marR="0" marT="0" marB="0" anchor="b"/>
                </a:tc>
              </a:tr>
              <a:tr h="176895">
                <a:tc>
                  <a:txBody>
                    <a:bodyPr/>
                    <a:lstStyle/>
                    <a:p>
                      <a:pPr algn="l" fontAlgn="b"/>
                      <a:r>
                        <a:rPr lang="en-US" sz="800" u="none" strike="noStrike">
                          <a:effectLst/>
                        </a:rPr>
                        <a:t>Common Shares Outstanding</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-0.012005523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1604.0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1506.2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1519.2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1534.4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1515.0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1510.0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Average annual P/E ratio</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-0.010382873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17.3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31.1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11.2</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Relative price to earnings ratio</a:t>
                      </a:r>
                      <a:endParaRPr lang="en-US" sz="800" b="1"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15.7</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0.75</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0.70</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1.10</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1.75</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0.65</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dirty="0">
                          <a:effectLst/>
                        </a:rPr>
                        <a:t>0.59</a:t>
                      </a:r>
                      <a:endParaRPr lang="en-US" sz="800" b="1" i="0" u="none" strike="noStrike" dirty="0">
                        <a:solidFill>
                          <a:srgbClr val="000000"/>
                        </a:solidFill>
                        <a:effectLst/>
                        <a:latin typeface="Calibri"/>
                      </a:endParaRPr>
                    </a:p>
                  </a:txBody>
                  <a:tcPr marL="0" marR="0" marT="0" marB="0" anchor="b"/>
                </a:tc>
              </a:tr>
              <a:tr h="161379">
                <a:tc>
                  <a:txBody>
                    <a:bodyPr/>
                    <a:lstStyle/>
                    <a:p>
                      <a:pPr algn="l" fontAlgn="b"/>
                      <a:r>
                        <a:rPr lang="en-US" sz="800" u="none" strike="noStrike">
                          <a:effectLst/>
                        </a:rPr>
                        <a:t>Average annual dividend yield</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dirty="0">
                          <a:effectLst/>
                        </a:rPr>
                        <a:t> </a:t>
                      </a:r>
                      <a:endParaRPr lang="en-US" sz="800" b="0" i="0" u="none" strike="noStrike" dirty="0">
                        <a:solidFill>
                          <a:srgbClr val="000000"/>
                        </a:solidFill>
                        <a:effectLst/>
                        <a:latin typeface="Calibri"/>
                      </a:endParaRPr>
                    </a:p>
                  </a:txBody>
                  <a:tcPr marL="0" marR="0" marT="0" marB="0" anchor="b"/>
                </a:tc>
              </a:tr>
              <a:tr h="161379">
                <a:tc>
                  <a:txBody>
                    <a:bodyPr/>
                    <a:lstStyle/>
                    <a:p>
                      <a:pPr algn="l" fontAlgn="b"/>
                      <a:r>
                        <a:rPr lang="en-US" sz="800" u="none" strike="noStrike">
                          <a:effectLst/>
                        </a:rPr>
                        <a:t>Sales ($mill)</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28.5%</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$7,949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$8,385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$9,702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$11,201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$24,300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$27,800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Operating margin</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5.7%</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48.8%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44.2%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43.5%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66.5%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70.0%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Depreciation ($Mill)</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$265.5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$302.2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$278.2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$344.8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$450.0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Net profit ($Mill)</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37.1%</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$2,901.3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$2,803.6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$2,591.6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$3,074.8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$11,515.0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$14,045.0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Income tax rate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25.9%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23.2%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28.3%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26.9%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26.5%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27.0%</a:t>
                      </a:r>
                      <a:endParaRPr lang="en-US" sz="800" b="0" i="0" u="none" strike="noStrike">
                        <a:solidFill>
                          <a:srgbClr val="000000"/>
                        </a:solidFill>
                        <a:effectLst/>
                        <a:latin typeface="Calibri"/>
                      </a:endParaRPr>
                    </a:p>
                  </a:txBody>
                  <a:tcPr marL="0" marR="0" marT="0" marB="0" anchor="b"/>
                </a:tc>
              </a:tr>
              <a:tr h="195516">
                <a:tc>
                  <a:txBody>
                    <a:bodyPr/>
                    <a:lstStyle/>
                    <a:p>
                      <a:pPr algn="l" fontAlgn="b"/>
                      <a:r>
                        <a:rPr lang="en-US" sz="800" u="none" strike="noStrike">
                          <a:effectLst/>
                        </a:rPr>
                        <a:t>Net profit margin (%)</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6.7%</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36.5%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33.4%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26.7%</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27.4%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47.4%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50.5%</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Working Capital ($Mill)</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$3,243.1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$11,404.0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$1,886.4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$948.4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$7,000.0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$7,000.0</a:t>
                      </a:r>
                      <a:endParaRPr lang="en-US" sz="800" b="0" i="0" u="none" strike="noStrike">
                        <a:solidFill>
                          <a:srgbClr val="000000"/>
                        </a:solidFill>
                        <a:effectLst/>
                        <a:latin typeface="Calibri"/>
                      </a:endParaRPr>
                    </a:p>
                  </a:txBody>
                  <a:tcPr marL="0" marR="0" marT="0" marB="0" anchor="b"/>
                </a:tc>
              </a:tr>
              <a:tr h="176895">
                <a:tc>
                  <a:txBody>
                    <a:bodyPr/>
                    <a:lstStyle/>
                    <a:p>
                      <a:pPr algn="l" fontAlgn="b"/>
                      <a:r>
                        <a:rPr lang="en-US" sz="800" u="none" strike="noStrike">
                          <a:effectLst/>
                        </a:rPr>
                        <a:t>Long-term Debt ($Mill)</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$2,838.6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$7,605.7</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$7,054.6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$3,938.7</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$7,930.0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$7,935.0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Shareholder equity ($Mill)</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23.0%</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$6,121.8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$6,867.3</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$9,550.9</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$11,745.0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$14,100.0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$17,240.0</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Return on Total Cap'l</a:t>
                      </a:r>
                      <a:endParaRPr lang="en-US" sz="800" b="0"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33.0%</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20.1%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16.6%</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20.5%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67.5%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68.5%</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Return on Shr. equity</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47.4%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40.8%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27.1%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26.2%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81.5%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81.5%</a:t>
                      </a:r>
                      <a:endParaRPr lang="en-US" sz="800" b="0"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Retained to Com Eq</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47.4%</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40.8%</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27.1%</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26.2%</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81.5%</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81.5%</a:t>
                      </a:r>
                      <a:endParaRPr lang="en-US" sz="800" b="0" i="0" u="none" strike="noStrike">
                        <a:solidFill>
                          <a:srgbClr val="000000"/>
                        </a:solidFill>
                        <a:effectLst/>
                        <a:latin typeface="Calibri"/>
                      </a:endParaRPr>
                    </a:p>
                  </a:txBody>
                  <a:tcPr marL="0" marR="0" marT="0" marB="0" anchor="b"/>
                </a:tc>
              </a:tr>
              <a:tr h="167585">
                <a:tc>
                  <a:txBody>
                    <a:bodyPr/>
                    <a:lstStyle/>
                    <a:p>
                      <a:pPr algn="l" fontAlgn="b"/>
                      <a:r>
                        <a:rPr lang="en-US" sz="800" u="none" strike="noStrike">
                          <a:effectLst/>
                        </a:rPr>
                        <a:t>Average return on equity</a:t>
                      </a:r>
                      <a:endParaRPr lang="en-US" sz="800" b="1" i="0" u="none" strike="noStrike">
                        <a:solidFill>
                          <a:srgbClr val="000000"/>
                        </a:solidFill>
                        <a:effectLst/>
                        <a:latin typeface="Calibri"/>
                      </a:endParaRPr>
                    </a:p>
                  </a:txBody>
                  <a:tcPr marL="0" marR="0" marT="0" marB="0" anchor="b"/>
                </a:tc>
                <a:tc>
                  <a:txBody>
                    <a:bodyPr/>
                    <a:lstStyle/>
                    <a:p>
                      <a:pPr algn="ctr" fontAlgn="b"/>
                      <a:r>
                        <a:rPr lang="en-US" sz="800" u="none" strike="noStrike">
                          <a:effectLst/>
                        </a:rPr>
                        <a:t>50.75%</a:t>
                      </a:r>
                      <a:endParaRPr lang="en-US" sz="800" b="1"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r>
              <a:tr h="295108">
                <a:tc>
                  <a:txBody>
                    <a:bodyPr/>
                    <a:lstStyle/>
                    <a:p>
                      <a:pPr algn="l" fontAlgn="b"/>
                      <a:r>
                        <a:rPr lang="en-US" sz="800" u="none" strike="noStrike">
                          <a:effectLst/>
                        </a:rPr>
                        <a:t>ACRR = AVERAGE Compounded Rate of Return</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 </a:t>
                      </a:r>
                      <a:endParaRPr lang="en-US" sz="800" b="1" i="0" u="none" strike="noStrike">
                        <a:solidFill>
                          <a:srgbClr val="000000"/>
                        </a:solidFill>
                        <a:effectLst/>
                        <a:latin typeface="Calibri"/>
                      </a:endParaRPr>
                    </a:p>
                  </a:txBody>
                  <a:tcPr marL="0" marR="0" marT="0" marB="0" anchor="b"/>
                </a:tc>
              </a:tr>
              <a:tr h="161379">
                <a:tc>
                  <a:txBody>
                    <a:bodyPr/>
                    <a:lstStyle/>
                    <a:p>
                      <a:pPr algn="l" fontAlgn="b"/>
                      <a:r>
                        <a:rPr lang="en-US" sz="800" u="none" strike="noStrike">
                          <a:effectLst/>
                        </a:rPr>
                        <a:t>Dividend payout ratio</a:t>
                      </a:r>
                      <a:endParaRPr lang="en-US" sz="800" b="0" i="0" u="none" strike="noStrike">
                        <a:solidFill>
                          <a:srgbClr val="000000"/>
                        </a:solidFill>
                        <a:effectLst/>
                        <a:latin typeface="Calibri"/>
                      </a:endParaRPr>
                    </a:p>
                  </a:txBody>
                  <a:tcPr marL="0" marR="0" marT="0" marB="0" anchor="b"/>
                </a:tc>
                <a:tc>
                  <a:txBody>
                    <a:bodyPr/>
                    <a:lstStyle/>
                    <a:p>
                      <a:pPr algn="l" fontAlgn="b"/>
                      <a:endParaRPr lang="en-US" sz="800" b="0" i="0" u="none" strike="noStrike">
                        <a:solidFill>
                          <a:srgbClr val="000000"/>
                        </a:solidFill>
                        <a:effectLst/>
                        <a:latin typeface="Calibri"/>
                      </a:endParaRPr>
                    </a:p>
                  </a:txBody>
                  <a:tcPr marL="0" marR="0" marT="0" marB="0" anchor="b"/>
                </a:tc>
                <a:tc gridSpan="6">
                  <a:txBody>
                    <a:bodyPr/>
                    <a:lstStyle/>
                    <a:p>
                      <a:pPr algn="ctr" fontAlgn="b"/>
                      <a:r>
                        <a:rPr lang="en-US" sz="800" u="none" strike="noStrike">
                          <a:effectLst/>
                        </a:rPr>
                        <a:t>Gilead Has not paid out any Dividends to be accounted for.</a:t>
                      </a:r>
                      <a:endParaRPr lang="en-US" sz="800" b="1" i="0" u="none" strike="noStrike">
                        <a:solidFill>
                          <a:srgbClr val="000000"/>
                        </a:solidFill>
                        <a:effectLst/>
                        <a:latin typeface="Calibri"/>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6206">
                <a:tc>
                  <a:txBody>
                    <a:bodyPr/>
                    <a:lstStyle/>
                    <a:p>
                      <a:pPr algn="l" fontAlgn="b"/>
                      <a:r>
                        <a:rPr lang="en-US" sz="800" u="none" strike="noStrike">
                          <a:effectLst/>
                        </a:rPr>
                        <a:t>Minimum P/E Ratio</a:t>
                      </a:r>
                      <a:endParaRPr lang="en-US" sz="800" b="0" i="0" u="none" strike="noStrike">
                        <a:solidFill>
                          <a:srgbClr val="000000"/>
                        </a:solidFill>
                        <a:effectLst/>
                        <a:latin typeface="Calibri"/>
                      </a:endParaRPr>
                    </a:p>
                  </a:txBody>
                  <a:tcPr marL="0" marR="0" marT="0" marB="0" anchor="b"/>
                </a:tc>
                <a:tc>
                  <a:txBody>
                    <a:bodyPr/>
                    <a:lstStyle/>
                    <a:p>
                      <a:pPr algn="r" fontAlgn="b"/>
                      <a:r>
                        <a:rPr lang="en-US" sz="800" u="none" strike="noStrike">
                          <a:effectLst/>
                        </a:rPr>
                        <a:t>11.20</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0" marR="0" marT="0" marB="0" anchor="b"/>
                </a:tc>
              </a:tr>
              <a:tr h="243782">
                <a:tc>
                  <a:txBody>
                    <a:bodyPr/>
                    <a:lstStyle/>
                    <a:p>
                      <a:pPr algn="l" fontAlgn="ctr"/>
                      <a:r>
                        <a:rPr lang="en-US" sz="800" u="none" strike="noStrike">
                          <a:effectLst/>
                        </a:rPr>
                        <a:t>Maximum P/E Ratio</a:t>
                      </a:r>
                      <a:endParaRPr lang="en-US" sz="800" b="0" i="0" u="none" strike="noStrike">
                        <a:solidFill>
                          <a:srgbClr val="000000"/>
                        </a:solidFill>
                        <a:effectLst/>
                        <a:latin typeface="Calibri"/>
                      </a:endParaRPr>
                    </a:p>
                  </a:txBody>
                  <a:tcPr marL="0" marR="0" marT="0" marB="0" anchor="ctr"/>
                </a:tc>
                <a:tc>
                  <a:txBody>
                    <a:bodyPr/>
                    <a:lstStyle/>
                    <a:p>
                      <a:pPr algn="r" fontAlgn="ctr"/>
                      <a:r>
                        <a:rPr lang="en-US" sz="800" u="none" strike="noStrike">
                          <a:effectLst/>
                        </a:rPr>
                        <a:t>31.10</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a:effectLst/>
                        </a:rPr>
                        <a:t> </a:t>
                      </a:r>
                      <a:endParaRPr lang="en-US" sz="800" b="0" i="0" u="none" strike="noStrike">
                        <a:solidFill>
                          <a:srgbClr val="000000"/>
                        </a:solidFill>
                        <a:effectLst/>
                        <a:latin typeface="Calibri"/>
                      </a:endParaRPr>
                    </a:p>
                  </a:txBody>
                  <a:tcPr marL="0" marR="0" marT="0" marB="0" anchor="ctr"/>
                </a:tc>
                <a:tc>
                  <a:txBody>
                    <a:bodyPr/>
                    <a:lstStyle/>
                    <a:p>
                      <a:pPr algn="ctr" fontAlgn="ctr"/>
                      <a:r>
                        <a:rPr lang="en-US" sz="800" u="none" strike="noStrike" dirty="0">
                          <a:effectLst/>
                        </a:rPr>
                        <a:t> </a:t>
                      </a:r>
                      <a:endParaRPr lang="en-US" sz="800" b="0" i="0" u="none" strike="noStrike" dirty="0">
                        <a:solidFill>
                          <a:srgbClr val="000000"/>
                        </a:solidFill>
                        <a:effectLst/>
                        <a:latin typeface="Calibri"/>
                      </a:endParaRPr>
                    </a:p>
                  </a:txBody>
                  <a:tcPr marL="0" marR="0" marT="0" marB="0" anchor="ctr"/>
                </a:tc>
              </a:tr>
            </a:tbl>
          </a:graphicData>
        </a:graphic>
      </p:graphicFrame>
    </p:spTree>
    <p:extLst>
      <p:ext uri="{BB962C8B-B14F-4D97-AF65-F5344CB8AC3E}">
        <p14:creationId xmlns:p14="http://schemas.microsoft.com/office/powerpoint/2010/main" val="608737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10AB0-C7BE-4042-85CA-EED85F8165FE}"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35</a:t>
            </a:fld>
            <a:endParaRPr lang="en-US" dirty="0"/>
          </a:p>
        </p:txBody>
      </p:sp>
      <p:sp>
        <p:nvSpPr>
          <p:cNvPr id="5" name="Rectangle 2"/>
          <p:cNvSpPr txBox="1">
            <a:spLocks noChangeArrowheads="1"/>
          </p:cNvSpPr>
          <p:nvPr/>
        </p:nvSpPr>
        <p:spPr>
          <a:xfrm>
            <a:off x="1676400" y="152400"/>
            <a:ext cx="6324600" cy="762000"/>
          </a:xfrm>
          <a:prstGeom prst="rect">
            <a:avLst/>
          </a:prstGeom>
          <a:solidFill>
            <a:schemeClr val="bg1">
              <a:lumMod val="95000"/>
            </a:schemeClr>
          </a:solidFill>
        </p:spPr>
        <p:txBody>
          <a:bodyPr lIns="92075" tIns="46038" rIns="92075" bIns="46038" anchor="b"/>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1" u="none" strike="noStrike" kern="0" cap="none" spc="0" normalizeH="0" baseline="0" noProof="0" dirty="0" smtClean="0">
                <a:ln>
                  <a:noFill/>
                </a:ln>
                <a:solidFill>
                  <a:srgbClr val="339966"/>
                </a:solidFill>
                <a:effectLst>
                  <a:outerShdw blurRad="38100" dist="38100" dir="2700000" algn="tl">
                    <a:srgbClr val="000000">
                      <a:alpha val="43137"/>
                    </a:srgbClr>
                  </a:outerShdw>
                </a:effectLst>
                <a:uLnTx/>
                <a:uFillTx/>
                <a:latin typeface="+mj-lt"/>
                <a:ea typeface="+mj-ea"/>
                <a:cs typeface="+mj-cs"/>
              </a:rPr>
              <a:t> </a:t>
            </a:r>
            <a:r>
              <a:rPr kumimoji="0" lang="en-US" sz="2800" b="1" i="1" u="none" strike="noStrike" kern="0" cap="none" spc="0" normalizeH="0" baseline="0" noProof="0" dirty="0" smtClean="0">
                <a:ln>
                  <a:noFill/>
                </a:ln>
                <a:solidFill>
                  <a:srgbClr val="000099"/>
                </a:solidFill>
                <a:uLnTx/>
                <a:uFillTx/>
                <a:latin typeface="+mj-lt"/>
                <a:ea typeface="+mj-ea"/>
                <a:cs typeface="+mj-cs"/>
              </a:rPr>
              <a:t>Graham’s Intrinsic Company</a:t>
            </a:r>
            <a:r>
              <a:rPr kumimoji="0" lang="en-US" sz="2800" b="1" i="1" u="none" strike="noStrike" kern="0" cap="none" spc="0" normalizeH="0" noProof="0" dirty="0" smtClean="0">
                <a:ln>
                  <a:noFill/>
                </a:ln>
                <a:solidFill>
                  <a:srgbClr val="000099"/>
                </a:solidFill>
                <a:uLnTx/>
                <a:uFillTx/>
                <a:latin typeface="+mj-lt"/>
                <a:ea typeface="+mj-ea"/>
                <a:cs typeface="+mj-cs"/>
              </a:rPr>
              <a:t> Value</a:t>
            </a:r>
            <a:endParaRPr kumimoji="0" lang="en-US" sz="2800" b="1" i="1" u="none" strike="noStrike" kern="0" cap="none" spc="0" normalizeH="0" baseline="0" noProof="0" dirty="0" smtClean="0">
              <a:ln>
                <a:noFill/>
              </a:ln>
              <a:solidFill>
                <a:srgbClr val="000099"/>
              </a:solidFill>
              <a:uLnTx/>
              <a:uFillTx/>
              <a:latin typeface="+mj-lt"/>
              <a:ea typeface="+mj-ea"/>
              <a:cs typeface="+mj-cs"/>
            </a:endParaRPr>
          </a:p>
        </p:txBody>
      </p:sp>
      <p:sp>
        <p:nvSpPr>
          <p:cNvPr id="6" name="TextBox 5"/>
          <p:cNvSpPr txBox="1"/>
          <p:nvPr/>
        </p:nvSpPr>
        <p:spPr>
          <a:xfrm>
            <a:off x="1219200" y="914400"/>
            <a:ext cx="7543800" cy="5324535"/>
          </a:xfrm>
          <a:prstGeom prst="rect">
            <a:avLst/>
          </a:prstGeom>
          <a:solidFill>
            <a:schemeClr val="bg1">
              <a:lumMod val="95000"/>
            </a:schemeClr>
          </a:solidFill>
        </p:spPr>
        <p:txBody>
          <a:bodyPr wrap="square" rtlCol="0">
            <a:spAutoFit/>
          </a:bodyPr>
          <a:lstStyle/>
          <a:p>
            <a:r>
              <a:rPr lang="en-US" sz="2800" b="1" dirty="0" smtClean="0"/>
              <a:t>Formula: E x (2g + </a:t>
            </a:r>
            <a:r>
              <a:rPr lang="en-US" sz="2800" b="1" u="sng" dirty="0" smtClean="0"/>
              <a:t>8.5</a:t>
            </a:r>
            <a:r>
              <a:rPr lang="en-US" sz="2800" b="1" dirty="0" smtClean="0"/>
              <a:t>) x </a:t>
            </a:r>
            <a:r>
              <a:rPr lang="en-US" sz="2800" b="1" u="sng" dirty="0" smtClean="0"/>
              <a:t>4.4</a:t>
            </a:r>
            <a:r>
              <a:rPr lang="en-US" sz="2800" b="1" dirty="0" smtClean="0"/>
              <a:t>/Y</a:t>
            </a:r>
          </a:p>
          <a:p>
            <a:r>
              <a:rPr lang="en-US" b="1" dirty="0" smtClean="0"/>
              <a:t>- Where E is the current annual earnings per share</a:t>
            </a:r>
          </a:p>
          <a:p>
            <a:pPr>
              <a:buFontTx/>
              <a:buChar char="-"/>
            </a:pPr>
            <a:r>
              <a:rPr lang="en-US" b="1" dirty="0" smtClean="0"/>
              <a:t>“g” is the annual earnings growth rate of 5%</a:t>
            </a:r>
          </a:p>
          <a:p>
            <a:r>
              <a:rPr lang="en-US" b="1" dirty="0" smtClean="0"/>
              <a:t>    conservatively. For Gilead it is 41.1%</a:t>
            </a:r>
          </a:p>
          <a:p>
            <a:pPr>
              <a:buFontTx/>
              <a:buChar char="-"/>
            </a:pPr>
            <a:r>
              <a:rPr lang="en-US" b="1" dirty="0" smtClean="0"/>
              <a:t>11.5 is the base P/E ratio for Gilead’s last year</a:t>
            </a:r>
          </a:p>
          <a:p>
            <a:pPr>
              <a:buFontTx/>
              <a:buChar char="-"/>
            </a:pPr>
            <a:r>
              <a:rPr lang="en-US" b="1" dirty="0" smtClean="0"/>
              <a:t> Y is the current interest rate for AAA rated corporate</a:t>
            </a:r>
          </a:p>
          <a:p>
            <a:r>
              <a:rPr lang="en-US" b="1" dirty="0" smtClean="0"/>
              <a:t>   securities.</a:t>
            </a:r>
          </a:p>
          <a:p>
            <a:r>
              <a:rPr lang="en-US" b="1" dirty="0" smtClean="0"/>
              <a:t>Example: Using the Gilead’s V/L Data</a:t>
            </a:r>
          </a:p>
          <a:p>
            <a:r>
              <a:rPr lang="en-US" b="1" dirty="0" smtClean="0"/>
              <a:t>	E = $9.30; g = 41.1%; Y = 3.5%</a:t>
            </a:r>
          </a:p>
          <a:p>
            <a:r>
              <a:rPr lang="en-US" b="1" dirty="0" smtClean="0"/>
              <a:t>Therefore:</a:t>
            </a:r>
          </a:p>
          <a:p>
            <a:r>
              <a:rPr lang="en-US" b="1" dirty="0" smtClean="0"/>
              <a:t>		$9.30 x [(2 x 5) + 8.5)] x (4.4/3.5)</a:t>
            </a:r>
          </a:p>
          <a:p>
            <a:r>
              <a:rPr lang="en-US" b="1" dirty="0" smtClean="0"/>
              <a:t>		$7.60 x (18.5) x 1.26 = $177.16</a:t>
            </a:r>
          </a:p>
          <a:p>
            <a:r>
              <a:rPr lang="en-US" b="1" dirty="0" smtClean="0"/>
              <a:t>	Since Gilead is selling at $97.30, this would</a:t>
            </a:r>
          </a:p>
          <a:p>
            <a:r>
              <a:rPr lang="en-US" b="1" dirty="0" smtClean="0"/>
              <a:t>	be a BUY decision.</a:t>
            </a:r>
          </a:p>
        </p:txBody>
      </p:sp>
    </p:spTree>
    <p:extLst>
      <p:ext uri="{BB962C8B-B14F-4D97-AF65-F5344CB8AC3E}">
        <p14:creationId xmlns:p14="http://schemas.microsoft.com/office/powerpoint/2010/main" val="3901538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328BA-FF75-4AAE-B869-87D161195EE3}"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36</a:t>
            </a:fld>
            <a:endParaRPr lang="en-US" dirty="0"/>
          </a:p>
        </p:txBody>
      </p:sp>
      <p:sp>
        <p:nvSpPr>
          <p:cNvPr id="5" name="Rectangle 2"/>
          <p:cNvSpPr txBox="1">
            <a:spLocks noChangeArrowheads="1"/>
          </p:cNvSpPr>
          <p:nvPr/>
        </p:nvSpPr>
        <p:spPr>
          <a:xfrm>
            <a:off x="1600200" y="381000"/>
            <a:ext cx="6324600" cy="762000"/>
          </a:xfrm>
          <a:prstGeom prst="rect">
            <a:avLst/>
          </a:prstGeom>
          <a:solidFill>
            <a:srgbClr val="FFFFFF">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kern="0" dirty="0" smtClean="0">
                <a:solidFill>
                  <a:srgbClr val="000099"/>
                </a:solidFill>
              </a:rPr>
              <a:t>The Graham Model</a:t>
            </a:r>
          </a:p>
        </p:txBody>
      </p:sp>
      <p:sp>
        <p:nvSpPr>
          <p:cNvPr id="6" name="Rectangle 3"/>
          <p:cNvSpPr txBox="1">
            <a:spLocks noChangeArrowheads="1"/>
          </p:cNvSpPr>
          <p:nvPr/>
        </p:nvSpPr>
        <p:spPr>
          <a:xfrm>
            <a:off x="1043763" y="1594884"/>
            <a:ext cx="7620000" cy="4267200"/>
          </a:xfrm>
          <a:prstGeom prst="rect">
            <a:avLst/>
          </a:prstGeom>
          <a:solidFill>
            <a:srgbClr val="FFFFFF">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r>
              <a:rPr lang="en-US" kern="0" smtClean="0"/>
              <a:t>1.  </a:t>
            </a:r>
            <a:r>
              <a:rPr lang="en-US" u="sng" kern="0" smtClean="0"/>
              <a:t>Group A Criteria</a:t>
            </a:r>
            <a:r>
              <a:rPr lang="en-US" kern="0" smtClean="0"/>
              <a:t>	</a:t>
            </a:r>
            <a:r>
              <a:rPr lang="en-US" u="sng" kern="0" smtClean="0"/>
              <a:t>Measures</a:t>
            </a:r>
            <a:r>
              <a:rPr lang="en-US" kern="0" smtClean="0"/>
              <a:t>:</a:t>
            </a:r>
            <a:endParaRPr lang="en-US" u="sng" kern="0" smtClean="0"/>
          </a:p>
          <a:p>
            <a:pPr lvl="2">
              <a:buFontTx/>
              <a:buNone/>
            </a:pPr>
            <a:r>
              <a:rPr lang="en-US" sz="2000" kern="0" smtClean="0"/>
              <a:t>#1:  E/P </a:t>
            </a:r>
            <a:r>
              <a:rPr lang="en-US" sz="2000" u="sng" kern="0" smtClean="0"/>
              <a:t>&gt;</a:t>
            </a:r>
            <a:r>
              <a:rPr lang="en-US" sz="2000" kern="0" smtClean="0"/>
              <a:t> 2 (AAA Yield)(1 pt.):</a:t>
            </a:r>
            <a:r>
              <a:rPr lang="en-US" sz="2000" kern="0" smtClean="0">
                <a:solidFill>
                  <a:srgbClr val="FF0000"/>
                </a:solidFill>
              </a:rPr>
              <a:t> 		RISK</a:t>
            </a:r>
            <a:endParaRPr lang="en-US" sz="2000" kern="0" smtClean="0"/>
          </a:p>
          <a:p>
            <a:pPr lvl="2">
              <a:buFontTx/>
              <a:buNone/>
            </a:pPr>
            <a:r>
              <a:rPr lang="en-US" sz="2000" kern="0" smtClean="0"/>
              <a:t>	    E/P </a:t>
            </a:r>
            <a:r>
              <a:rPr lang="en-US" sz="2000" u="sng" kern="0" smtClean="0"/>
              <a:t>&gt;</a:t>
            </a:r>
            <a:r>
              <a:rPr lang="en-US" sz="2000" kern="0" smtClean="0"/>
              <a:t> 1.33 (AAA Yield) (1/2 pt.):</a:t>
            </a:r>
            <a:r>
              <a:rPr lang="en-US" sz="2000" kern="0" smtClean="0">
                <a:solidFill>
                  <a:srgbClr val="FF0000"/>
                </a:solidFill>
              </a:rPr>
              <a:t> 	RISK</a:t>
            </a:r>
            <a:endParaRPr lang="en-US" sz="2000" kern="0" smtClean="0"/>
          </a:p>
          <a:p>
            <a:pPr lvl="2">
              <a:buFontTx/>
              <a:buNone/>
            </a:pPr>
            <a:r>
              <a:rPr lang="en-US" sz="2000" kern="0" smtClean="0"/>
              <a:t>#2:  P/E </a:t>
            </a:r>
            <a:r>
              <a:rPr lang="en-US" sz="2000" u="sng" kern="0" smtClean="0"/>
              <a:t>&lt;</a:t>
            </a:r>
            <a:r>
              <a:rPr lang="en-US" sz="2000" kern="0" smtClean="0"/>
              <a:t> .4 (Avg. P/E in last 3 yrs.) (1 pt.): </a:t>
            </a:r>
            <a:r>
              <a:rPr lang="en-US" sz="2000" kern="0" smtClean="0">
                <a:solidFill>
                  <a:srgbClr val="FF0000"/>
                </a:solidFill>
              </a:rPr>
              <a:t>RISK</a:t>
            </a:r>
            <a:endParaRPr lang="en-US" sz="2000" kern="0" smtClean="0"/>
          </a:p>
          <a:p>
            <a:pPr lvl="2">
              <a:buFontTx/>
              <a:buNone/>
            </a:pPr>
            <a:r>
              <a:rPr lang="en-US" sz="2000" kern="0" smtClean="0"/>
              <a:t>	    P/E </a:t>
            </a:r>
            <a:r>
              <a:rPr lang="en-US" sz="2000" u="sng" kern="0" smtClean="0"/>
              <a:t>&lt;</a:t>
            </a:r>
            <a:r>
              <a:rPr lang="en-US" sz="2000" kern="0" smtClean="0"/>
              <a:t> .4 (Avg. P/E in last 10 yrs.) (1/2 pt.): </a:t>
            </a:r>
            <a:r>
              <a:rPr lang="en-US" sz="2000" kern="0" smtClean="0">
                <a:solidFill>
                  <a:srgbClr val="FF0000"/>
                </a:solidFill>
              </a:rPr>
              <a:t>RISK</a:t>
            </a:r>
            <a:endParaRPr lang="en-US" sz="2000" kern="0" smtClean="0"/>
          </a:p>
          <a:p>
            <a:pPr lvl="2">
              <a:buFontTx/>
              <a:buNone/>
            </a:pPr>
            <a:r>
              <a:rPr lang="en-US" sz="2000" kern="0" smtClean="0"/>
              <a:t>#3:  P/Bk </a:t>
            </a:r>
            <a:r>
              <a:rPr lang="en-US" sz="2000" u="sng" kern="0" smtClean="0"/>
              <a:t>&lt;</a:t>
            </a:r>
            <a:r>
              <a:rPr lang="en-US" sz="2000" kern="0" smtClean="0"/>
              <a:t> 2/3 (1 pt.):		</a:t>
            </a:r>
            <a:r>
              <a:rPr lang="en-US" sz="2000" kern="0" smtClean="0">
                <a:solidFill>
                  <a:srgbClr val="FF0000"/>
                </a:solidFill>
              </a:rPr>
              <a:t>FINANCIAL STRENGTH</a:t>
            </a:r>
            <a:endParaRPr lang="en-US" sz="2000" kern="0" smtClean="0"/>
          </a:p>
          <a:p>
            <a:pPr lvl="2">
              <a:buFontTx/>
              <a:buNone/>
            </a:pPr>
            <a:r>
              <a:rPr lang="en-US" sz="2000" kern="0" smtClean="0"/>
              <a:t>	   P/Bk </a:t>
            </a:r>
            <a:r>
              <a:rPr lang="en-US" sz="2000" u="sng" kern="0" smtClean="0"/>
              <a:t>&lt;</a:t>
            </a:r>
            <a:r>
              <a:rPr lang="en-US" sz="2000" kern="0" smtClean="0"/>
              <a:t> 1 (1/2 pt.):		</a:t>
            </a:r>
            <a:r>
              <a:rPr lang="en-US" sz="2000" kern="0" smtClean="0">
                <a:solidFill>
                  <a:srgbClr val="FF0000"/>
                </a:solidFill>
              </a:rPr>
              <a:t>FINANCIAL STRENGTH</a:t>
            </a:r>
            <a:endParaRPr lang="en-US" sz="2000" kern="0" smtClean="0"/>
          </a:p>
          <a:p>
            <a:pPr lvl="2">
              <a:buFontTx/>
              <a:buNone/>
            </a:pPr>
            <a:r>
              <a:rPr lang="en-US" sz="2000" kern="0" smtClean="0"/>
              <a:t>#4:  D/P </a:t>
            </a:r>
            <a:r>
              <a:rPr lang="en-US" sz="2000" u="sng" kern="0" smtClean="0"/>
              <a:t>&gt;</a:t>
            </a:r>
            <a:r>
              <a:rPr lang="en-US" sz="2000" kern="0" smtClean="0"/>
              <a:t> .67 (AAA Yield) (1 pt.):	</a:t>
            </a:r>
            <a:r>
              <a:rPr lang="en-US" sz="2000" kern="0" smtClean="0">
                <a:solidFill>
                  <a:srgbClr val="FF0000"/>
                </a:solidFill>
              </a:rPr>
              <a:t>RISK</a:t>
            </a:r>
            <a:endParaRPr lang="en-US" sz="2000" kern="0" smtClean="0"/>
          </a:p>
          <a:p>
            <a:pPr lvl="2">
              <a:buFontTx/>
              <a:buNone/>
            </a:pPr>
            <a:r>
              <a:rPr lang="en-US" sz="2000" kern="0" smtClean="0"/>
              <a:t>	   D/P </a:t>
            </a:r>
            <a:r>
              <a:rPr lang="en-US" sz="2000" u="sng" kern="0" smtClean="0"/>
              <a:t>&gt;</a:t>
            </a:r>
            <a:r>
              <a:rPr lang="en-US" sz="2000" kern="0" smtClean="0"/>
              <a:t> .50 (AAA Yield) (1/2 pt.):	</a:t>
            </a:r>
            <a:r>
              <a:rPr lang="en-US" sz="2000" kern="0" smtClean="0">
                <a:solidFill>
                  <a:srgbClr val="FF0000"/>
                </a:solidFill>
              </a:rPr>
              <a:t>RISK</a:t>
            </a:r>
            <a:endParaRPr lang="en-US" sz="2000" kern="0" smtClean="0"/>
          </a:p>
          <a:p>
            <a:pPr lvl="2">
              <a:buFontTx/>
              <a:buNone/>
            </a:pPr>
            <a:r>
              <a:rPr lang="en-US" sz="2000" kern="0" smtClean="0"/>
              <a:t>#5:  P/NCA</a:t>
            </a:r>
            <a:r>
              <a:rPr lang="en-US" sz="2000" kern="0" baseline="-25000" smtClean="0"/>
              <a:t>C</a:t>
            </a:r>
            <a:r>
              <a:rPr lang="en-US" sz="2000" kern="0" smtClean="0"/>
              <a:t> </a:t>
            </a:r>
            <a:r>
              <a:rPr lang="en-US" sz="2000" u="sng" kern="0" smtClean="0"/>
              <a:t>&lt;</a:t>
            </a:r>
            <a:r>
              <a:rPr lang="en-US" sz="2000" kern="0" smtClean="0"/>
              <a:t> 1 (1 pt.):		</a:t>
            </a:r>
            <a:r>
              <a:rPr lang="en-US" sz="2000" kern="0" smtClean="0">
                <a:solidFill>
                  <a:srgbClr val="FF0000"/>
                </a:solidFill>
              </a:rPr>
              <a:t>FINANCIAL STRENGTH</a:t>
            </a:r>
            <a:endParaRPr lang="en-US" sz="2000" kern="0" smtClean="0"/>
          </a:p>
          <a:p>
            <a:pPr lvl="2">
              <a:buFontTx/>
              <a:buNone/>
            </a:pPr>
            <a:r>
              <a:rPr lang="en-US" sz="2000" kern="0" smtClean="0"/>
              <a:t>	   P/NCA</a:t>
            </a:r>
            <a:r>
              <a:rPr lang="en-US" sz="2000" kern="0" baseline="-25000" smtClean="0"/>
              <a:t>C</a:t>
            </a:r>
            <a:r>
              <a:rPr lang="en-US" sz="2000" kern="0" smtClean="0"/>
              <a:t> </a:t>
            </a:r>
            <a:r>
              <a:rPr lang="en-US" sz="2000" u="sng" kern="0" smtClean="0"/>
              <a:t>&lt;</a:t>
            </a:r>
            <a:r>
              <a:rPr lang="en-US" sz="2000" kern="0" smtClean="0"/>
              <a:t> 1.33 (1/2 pt.):	</a:t>
            </a:r>
            <a:r>
              <a:rPr lang="en-US" sz="2000" kern="0" smtClean="0">
                <a:solidFill>
                  <a:srgbClr val="FF0000"/>
                </a:solidFill>
              </a:rPr>
              <a:t>FINANCIAL STRENGTH</a:t>
            </a:r>
            <a:endParaRPr lang="en-US" sz="2000" kern="0" dirty="0" smtClean="0">
              <a:solidFill>
                <a:srgbClr val="FF0000"/>
              </a:solidFill>
            </a:endParaRPr>
          </a:p>
        </p:txBody>
      </p:sp>
    </p:spTree>
    <p:extLst>
      <p:ext uri="{BB962C8B-B14F-4D97-AF65-F5344CB8AC3E}">
        <p14:creationId xmlns:p14="http://schemas.microsoft.com/office/powerpoint/2010/main" val="3105290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A006B-12B7-4CAE-9745-A58785A05D33}"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37</a:t>
            </a:fld>
            <a:endParaRPr lang="en-US" dirty="0"/>
          </a:p>
        </p:txBody>
      </p:sp>
      <p:sp>
        <p:nvSpPr>
          <p:cNvPr id="5" name="Rectangle 2"/>
          <p:cNvSpPr txBox="1">
            <a:spLocks noChangeArrowheads="1"/>
          </p:cNvSpPr>
          <p:nvPr/>
        </p:nvSpPr>
        <p:spPr>
          <a:xfrm>
            <a:off x="1600200" y="381000"/>
            <a:ext cx="6324600" cy="762000"/>
          </a:xfrm>
          <a:prstGeom prst="rect">
            <a:avLst/>
          </a:prstGeom>
          <a:solidFill>
            <a:srgbClr val="FFFFFF">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kern="0" dirty="0" smtClean="0">
                <a:solidFill>
                  <a:srgbClr val="000099"/>
                </a:solidFill>
              </a:rPr>
              <a:t>The Graham Model</a:t>
            </a:r>
          </a:p>
        </p:txBody>
      </p:sp>
      <p:sp>
        <p:nvSpPr>
          <p:cNvPr id="6" name="Rectangle 3"/>
          <p:cNvSpPr txBox="1">
            <a:spLocks noChangeArrowheads="1"/>
          </p:cNvSpPr>
          <p:nvPr/>
        </p:nvSpPr>
        <p:spPr>
          <a:xfrm>
            <a:off x="685800" y="1447800"/>
            <a:ext cx="7924800" cy="4648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r>
              <a:rPr lang="en-US" kern="0" smtClean="0"/>
              <a:t>2.  </a:t>
            </a:r>
            <a:r>
              <a:rPr lang="en-US" u="sng" kern="0" smtClean="0"/>
              <a:t>Group B Criteria</a:t>
            </a:r>
            <a:r>
              <a:rPr lang="en-US" kern="0" smtClean="0"/>
              <a:t>	</a:t>
            </a:r>
            <a:r>
              <a:rPr lang="en-US" u="sng" kern="0" smtClean="0"/>
              <a:t>Measures</a:t>
            </a:r>
            <a:r>
              <a:rPr lang="en-US" kern="0" smtClean="0"/>
              <a:t>:</a:t>
            </a:r>
          </a:p>
          <a:p>
            <a:pPr lvl="1">
              <a:lnSpc>
                <a:spcPct val="90000"/>
              </a:lnSpc>
              <a:buFontTx/>
              <a:buNone/>
            </a:pPr>
            <a:r>
              <a:rPr lang="en-US" sz="2000" kern="0" smtClean="0"/>
              <a:t>#6:  CR </a:t>
            </a:r>
            <a:r>
              <a:rPr lang="en-US" sz="2000" u="sng" kern="0" smtClean="0"/>
              <a:t>&gt;</a:t>
            </a:r>
            <a:r>
              <a:rPr lang="en-US" sz="2000" kern="0" smtClean="0"/>
              <a:t> 2 (1 pt.):			</a:t>
            </a:r>
            <a:r>
              <a:rPr lang="en-US" sz="2000" kern="0" smtClean="0">
                <a:solidFill>
                  <a:srgbClr val="FF0000"/>
                </a:solidFill>
              </a:rPr>
              <a:t>FINANCIAL STRENGTH</a:t>
            </a:r>
            <a:endParaRPr lang="en-US" sz="2000" kern="0" smtClean="0"/>
          </a:p>
          <a:p>
            <a:pPr lvl="1">
              <a:lnSpc>
                <a:spcPct val="90000"/>
              </a:lnSpc>
              <a:buFontTx/>
              <a:buNone/>
            </a:pPr>
            <a:r>
              <a:rPr lang="en-US" sz="2000" kern="0" smtClean="0"/>
              <a:t>	   CR </a:t>
            </a:r>
            <a:r>
              <a:rPr lang="en-US" sz="2000" u="sng" kern="0" smtClean="0"/>
              <a:t>&gt;</a:t>
            </a:r>
            <a:r>
              <a:rPr lang="en-US" sz="2000" kern="0" smtClean="0"/>
              <a:t> 1.8 (1/2 pt.):		</a:t>
            </a:r>
            <a:r>
              <a:rPr lang="en-US" sz="2000" kern="0" smtClean="0">
                <a:solidFill>
                  <a:srgbClr val="FF0000"/>
                </a:solidFill>
              </a:rPr>
              <a:t>FINANCIAL STRENGTH</a:t>
            </a:r>
            <a:endParaRPr lang="en-US" sz="2000" kern="0" smtClean="0"/>
          </a:p>
          <a:p>
            <a:pPr lvl="1">
              <a:lnSpc>
                <a:spcPct val="90000"/>
              </a:lnSpc>
              <a:buFontTx/>
              <a:buNone/>
            </a:pPr>
            <a:r>
              <a:rPr lang="en-US" sz="2000" kern="0" smtClean="0"/>
              <a:t>#7:  TD/E </a:t>
            </a:r>
            <a:r>
              <a:rPr lang="en-US" sz="2000" u="sng" kern="0" smtClean="0"/>
              <a:t>&lt;</a:t>
            </a:r>
            <a:r>
              <a:rPr lang="en-US" sz="2000" kern="0" smtClean="0"/>
              <a:t> 1.0 (1 pt.):		</a:t>
            </a:r>
            <a:r>
              <a:rPr lang="en-US" sz="2000" kern="0" smtClean="0">
                <a:solidFill>
                  <a:srgbClr val="FF0000"/>
                </a:solidFill>
              </a:rPr>
              <a:t>FINANCIAL STRENGTH</a:t>
            </a:r>
            <a:endParaRPr lang="en-US" sz="2000" kern="0" smtClean="0"/>
          </a:p>
          <a:p>
            <a:pPr lvl="1">
              <a:lnSpc>
                <a:spcPct val="90000"/>
              </a:lnSpc>
              <a:buFontTx/>
              <a:buNone/>
            </a:pPr>
            <a:r>
              <a:rPr lang="en-US" sz="2000" kern="0" smtClean="0"/>
              <a:t>	   TD/E </a:t>
            </a:r>
            <a:r>
              <a:rPr lang="en-US" sz="2000" u="sng" kern="0" smtClean="0"/>
              <a:t>&lt;</a:t>
            </a:r>
            <a:r>
              <a:rPr lang="en-US" sz="2000" kern="0" smtClean="0"/>
              <a:t> 1.2 (1/2 pt.):		</a:t>
            </a:r>
            <a:r>
              <a:rPr lang="en-US" sz="2000" kern="0" smtClean="0">
                <a:solidFill>
                  <a:srgbClr val="FF0000"/>
                </a:solidFill>
              </a:rPr>
              <a:t>FINANCIAL STRENGTH</a:t>
            </a:r>
          </a:p>
          <a:p>
            <a:pPr lvl="1">
              <a:lnSpc>
                <a:spcPct val="90000"/>
              </a:lnSpc>
              <a:buFontTx/>
              <a:buNone/>
            </a:pPr>
            <a:r>
              <a:rPr lang="en-US" sz="2000" kern="0" smtClean="0"/>
              <a:t>#8:  TD/NCA &lt; 2 (1 pt.):		</a:t>
            </a:r>
            <a:r>
              <a:rPr lang="en-US" sz="2000" kern="0" smtClean="0">
                <a:solidFill>
                  <a:srgbClr val="FF0000"/>
                </a:solidFill>
              </a:rPr>
              <a:t>FINANCIAL STRENGTH</a:t>
            </a:r>
            <a:endParaRPr lang="en-US" sz="2000" kern="0" smtClean="0"/>
          </a:p>
          <a:p>
            <a:pPr lvl="1">
              <a:lnSpc>
                <a:spcPct val="90000"/>
              </a:lnSpc>
              <a:buFontTx/>
              <a:buNone/>
            </a:pPr>
            <a:r>
              <a:rPr lang="en-US" sz="2000" kern="0" smtClean="0"/>
              <a:t>	   NCA </a:t>
            </a:r>
            <a:r>
              <a:rPr lang="en-US" sz="2000" u="sng" kern="0" smtClean="0"/>
              <a:t>&gt;</a:t>
            </a:r>
            <a:r>
              <a:rPr lang="en-US" sz="2000" kern="0" smtClean="0"/>
              <a:t> 0 (1/2 pt.):		</a:t>
            </a:r>
            <a:r>
              <a:rPr lang="en-US" sz="2000" kern="0" smtClean="0">
                <a:solidFill>
                  <a:srgbClr val="FF0000"/>
                </a:solidFill>
              </a:rPr>
              <a:t>FINANCIAL STRENGTH</a:t>
            </a:r>
            <a:endParaRPr lang="en-US" sz="2000" kern="0" smtClean="0"/>
          </a:p>
          <a:p>
            <a:pPr lvl="1">
              <a:lnSpc>
                <a:spcPct val="90000"/>
              </a:lnSpc>
              <a:buFontTx/>
              <a:buNone/>
            </a:pPr>
            <a:r>
              <a:rPr lang="en-US" sz="2000" kern="0" smtClean="0"/>
              <a:t>#9:  G</a:t>
            </a:r>
            <a:r>
              <a:rPr lang="en-US" sz="2000" kern="0" baseline="-25000" smtClean="0"/>
              <a:t>10</a:t>
            </a:r>
            <a:r>
              <a:rPr lang="en-US" sz="2000" kern="0" smtClean="0"/>
              <a:t> </a:t>
            </a:r>
            <a:r>
              <a:rPr lang="en-US" sz="2000" u="sng" kern="0" smtClean="0"/>
              <a:t>&gt;</a:t>
            </a:r>
            <a:r>
              <a:rPr lang="en-US" sz="2000" kern="0" smtClean="0"/>
              <a:t> 7%/YR. (1 pt.):		</a:t>
            </a:r>
            <a:r>
              <a:rPr lang="en-US" sz="2000" kern="0" smtClean="0">
                <a:solidFill>
                  <a:srgbClr val="FF0000"/>
                </a:solidFill>
              </a:rPr>
              <a:t>EARNINGS STABILITY</a:t>
            </a:r>
            <a:endParaRPr lang="en-US" sz="2000" kern="0" smtClean="0"/>
          </a:p>
          <a:p>
            <a:pPr lvl="1">
              <a:lnSpc>
                <a:spcPct val="90000"/>
              </a:lnSpc>
              <a:buFontTx/>
              <a:buNone/>
            </a:pPr>
            <a:r>
              <a:rPr lang="en-US" sz="2000" kern="0" smtClean="0"/>
              <a:t>	   G</a:t>
            </a:r>
            <a:r>
              <a:rPr lang="en-US" sz="2000" kern="0" baseline="-25000" smtClean="0"/>
              <a:t>5</a:t>
            </a:r>
            <a:r>
              <a:rPr lang="en-US" sz="2000" kern="0" smtClean="0"/>
              <a:t> </a:t>
            </a:r>
            <a:r>
              <a:rPr lang="en-US" sz="2000" u="sng" kern="0" smtClean="0"/>
              <a:t>&gt;</a:t>
            </a:r>
            <a:r>
              <a:rPr lang="en-US" sz="2000" kern="0" smtClean="0"/>
              <a:t> 7%/YR. (1/2 pt.):		</a:t>
            </a:r>
            <a:r>
              <a:rPr lang="en-US" sz="2000" kern="0" smtClean="0">
                <a:solidFill>
                  <a:srgbClr val="FF0000"/>
                </a:solidFill>
              </a:rPr>
              <a:t>EARNINGS STABILITY</a:t>
            </a:r>
            <a:endParaRPr lang="en-US" sz="2000" kern="0" smtClean="0"/>
          </a:p>
          <a:p>
            <a:pPr lvl="1">
              <a:lnSpc>
                <a:spcPct val="90000"/>
              </a:lnSpc>
              <a:buFontTx/>
              <a:buNone/>
            </a:pPr>
            <a:r>
              <a:rPr lang="en-US" sz="2000" kern="0" smtClean="0"/>
              <a:t>#10:  No more than 2 declines in earnings of 5% each over  </a:t>
            </a:r>
          </a:p>
          <a:p>
            <a:pPr lvl="1">
              <a:lnSpc>
                <a:spcPct val="90000"/>
              </a:lnSpc>
              <a:buFontTx/>
              <a:buNone/>
            </a:pPr>
            <a:r>
              <a:rPr lang="en-US" sz="2000" kern="0" smtClean="0"/>
              <a:t>		   the last 10 years for one full point. </a:t>
            </a:r>
            <a:r>
              <a:rPr lang="en-US" sz="1600" kern="0" smtClean="0">
                <a:solidFill>
                  <a:srgbClr val="FF0000"/>
                </a:solidFill>
              </a:rPr>
              <a:t>EARNINGS STABILITY</a:t>
            </a:r>
            <a:endParaRPr lang="en-US" sz="2000" kern="0" smtClean="0"/>
          </a:p>
          <a:p>
            <a:pPr lvl="1">
              <a:lnSpc>
                <a:spcPct val="90000"/>
              </a:lnSpc>
              <a:buFontTx/>
              <a:buNone/>
            </a:pPr>
            <a:r>
              <a:rPr lang="en-US" sz="2000" kern="0" smtClean="0"/>
              <a:t>		   No more than 3 declines in earnings of 5% or more in 	   last 10 years for one-half point. </a:t>
            </a:r>
            <a:r>
              <a:rPr lang="en-US" sz="1600" kern="0" smtClean="0">
                <a:solidFill>
                  <a:srgbClr val="FF0000"/>
                </a:solidFill>
              </a:rPr>
              <a:t>EARNINGS STABILITY</a:t>
            </a:r>
            <a:endParaRPr lang="en-US" sz="2000" kern="0" dirty="0" smtClean="0"/>
          </a:p>
        </p:txBody>
      </p:sp>
    </p:spTree>
    <p:extLst>
      <p:ext uri="{BB962C8B-B14F-4D97-AF65-F5344CB8AC3E}">
        <p14:creationId xmlns:p14="http://schemas.microsoft.com/office/powerpoint/2010/main" val="760199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DD68F-2D02-4090-8556-7AB126B4E852}"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38</a:t>
            </a:fld>
            <a:endParaRPr lang="en-US" dirty="0"/>
          </a:p>
        </p:txBody>
      </p:sp>
      <p:sp>
        <p:nvSpPr>
          <p:cNvPr id="5" name="Rectangle 2"/>
          <p:cNvSpPr txBox="1">
            <a:spLocks noChangeArrowheads="1"/>
          </p:cNvSpPr>
          <p:nvPr/>
        </p:nvSpPr>
        <p:spPr>
          <a:xfrm>
            <a:off x="685800" y="228600"/>
            <a:ext cx="7937500" cy="81915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i="1" kern="0" dirty="0" smtClean="0">
                <a:solidFill>
                  <a:srgbClr val="000099"/>
                </a:solidFill>
              </a:rPr>
              <a:t>Graham’s 14 Investment Points</a:t>
            </a:r>
            <a:r>
              <a:rPr lang="en-US" b="0" i="1" kern="0" dirty="0" smtClean="0">
                <a:solidFill>
                  <a:srgbClr val="000099"/>
                </a:solidFill>
              </a:rPr>
              <a:t> </a:t>
            </a:r>
          </a:p>
        </p:txBody>
      </p:sp>
      <p:sp>
        <p:nvSpPr>
          <p:cNvPr id="6" name="TextBox 12"/>
          <p:cNvSpPr txBox="1">
            <a:spLocks noChangeArrowheads="1"/>
          </p:cNvSpPr>
          <p:nvPr/>
        </p:nvSpPr>
        <p:spPr bwMode="auto">
          <a:xfrm>
            <a:off x="958850" y="1219200"/>
            <a:ext cx="7391400" cy="5078413"/>
          </a:xfrm>
          <a:prstGeom prst="rect">
            <a:avLst/>
          </a:prstGeom>
          <a:solidFill>
            <a:srgbClr val="F2F2F2">
              <a:alpha val="89804"/>
            </a:srgbClr>
          </a:solidFill>
          <a:ln w="9525">
            <a:noFill/>
            <a:miter lim="800000"/>
            <a:headEnd/>
            <a:tailEnd/>
          </a:ln>
        </p:spPr>
        <p:txBody>
          <a:bodyPr>
            <a:spAutoFit/>
          </a:bodyPr>
          <a:lstStyle/>
          <a:p>
            <a:pPr marL="457200" indent="-457200">
              <a:buFont typeface="Arial" charset="0"/>
              <a:buAutoNum type="arabicPeriod"/>
            </a:pPr>
            <a:r>
              <a:rPr lang="en-US" sz="3600" dirty="0"/>
              <a:t>Be an investor, not a speculator.</a:t>
            </a:r>
          </a:p>
          <a:p>
            <a:pPr marL="457200" indent="-457200">
              <a:buFont typeface="Arial" charset="0"/>
              <a:buAutoNum type="arabicPeriod"/>
            </a:pPr>
            <a:r>
              <a:rPr lang="en-US" sz="3600" dirty="0"/>
              <a:t>Know the asking price. </a:t>
            </a:r>
          </a:p>
          <a:p>
            <a:pPr marL="457200" indent="-457200">
              <a:buFont typeface="Arial" charset="0"/>
              <a:buAutoNum type="arabicPeriod"/>
            </a:pPr>
            <a:r>
              <a:rPr lang="en-US" sz="3600" dirty="0"/>
              <a:t>Search the market for bargains.</a:t>
            </a:r>
          </a:p>
          <a:p>
            <a:pPr marL="457200" indent="-457200">
              <a:buFont typeface="Arial" charset="0"/>
              <a:buAutoNum type="arabicPeriod"/>
            </a:pPr>
            <a:r>
              <a:rPr lang="en-US" sz="3600" dirty="0"/>
              <a:t>Determine if the stock is undervalued.</a:t>
            </a:r>
          </a:p>
          <a:p>
            <a:pPr marL="457200" indent="-457200">
              <a:buFont typeface="Arial" charset="0"/>
              <a:buAutoNum type="arabicPeriod"/>
            </a:pPr>
            <a:r>
              <a:rPr lang="en-US" sz="3600" dirty="0"/>
              <a:t>Regard corporate figures with suspicion.</a:t>
            </a:r>
          </a:p>
          <a:p>
            <a:pPr marL="457200" indent="-457200">
              <a:buFont typeface="Arial" charset="0"/>
              <a:buAutoNum type="arabicPeriod"/>
            </a:pPr>
            <a:r>
              <a:rPr lang="en-US" sz="3600" dirty="0"/>
              <a:t>Don’t stress out.</a:t>
            </a:r>
          </a:p>
          <a:p>
            <a:pPr marL="457200" indent="-457200">
              <a:buFont typeface="Arial" charset="0"/>
              <a:buAutoNum type="arabicPeriod"/>
            </a:pPr>
            <a:r>
              <a:rPr lang="en-US" sz="3600" dirty="0"/>
              <a:t>Don’t sweat the math.</a:t>
            </a:r>
          </a:p>
        </p:txBody>
      </p:sp>
    </p:spTree>
    <p:extLst>
      <p:ext uri="{BB962C8B-B14F-4D97-AF65-F5344CB8AC3E}">
        <p14:creationId xmlns:p14="http://schemas.microsoft.com/office/powerpoint/2010/main" val="164767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7B0D6-BCC8-42C4-9E07-0387C4161460}"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39</a:t>
            </a:fld>
            <a:endParaRPr lang="en-US" dirty="0"/>
          </a:p>
        </p:txBody>
      </p:sp>
      <p:sp>
        <p:nvSpPr>
          <p:cNvPr id="5" name="Rectangle 2"/>
          <p:cNvSpPr txBox="1">
            <a:spLocks noChangeArrowheads="1"/>
          </p:cNvSpPr>
          <p:nvPr/>
        </p:nvSpPr>
        <p:spPr>
          <a:xfrm>
            <a:off x="762000" y="1143000"/>
            <a:ext cx="7937500" cy="81915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kern="0" smtClean="0">
                <a:solidFill>
                  <a:srgbClr val="339966"/>
                </a:solidFill>
              </a:rPr>
              <a:t> </a:t>
            </a:r>
            <a:r>
              <a:rPr lang="en-US" i="1" kern="0" smtClean="0">
                <a:solidFill>
                  <a:srgbClr val="000099"/>
                </a:solidFill>
              </a:rPr>
              <a:t>Graham’s 14 Investment Points</a:t>
            </a:r>
            <a:r>
              <a:rPr lang="en-US" b="0" i="1" kern="0" smtClean="0">
                <a:solidFill>
                  <a:srgbClr val="000099"/>
                </a:solidFill>
              </a:rPr>
              <a:t> </a:t>
            </a:r>
            <a:endParaRPr lang="en-US" b="0" i="1" kern="0" dirty="0" smtClean="0">
              <a:solidFill>
                <a:srgbClr val="000099"/>
              </a:solidFill>
            </a:endParaRPr>
          </a:p>
        </p:txBody>
      </p:sp>
      <p:sp>
        <p:nvSpPr>
          <p:cNvPr id="6" name="TextBox 2"/>
          <p:cNvSpPr txBox="1">
            <a:spLocks noChangeArrowheads="1"/>
          </p:cNvSpPr>
          <p:nvPr/>
        </p:nvSpPr>
        <p:spPr bwMode="auto">
          <a:xfrm>
            <a:off x="1066800" y="2057400"/>
            <a:ext cx="7543800" cy="3970338"/>
          </a:xfrm>
          <a:prstGeom prst="rect">
            <a:avLst/>
          </a:prstGeom>
          <a:solidFill>
            <a:srgbClr val="F2F2F2">
              <a:alpha val="89804"/>
            </a:srgbClr>
          </a:solidFill>
          <a:ln w="9525">
            <a:noFill/>
            <a:miter lim="800000"/>
            <a:headEnd/>
            <a:tailEnd/>
          </a:ln>
        </p:spPr>
        <p:txBody>
          <a:bodyPr>
            <a:spAutoFit/>
          </a:bodyPr>
          <a:lstStyle/>
          <a:p>
            <a:pPr marL="457200" indent="-457200"/>
            <a:r>
              <a:rPr lang="en-US" sz="3600" dirty="0"/>
              <a:t>8. Diversify among stocks and bonds.</a:t>
            </a:r>
          </a:p>
          <a:p>
            <a:pPr marL="457200" indent="-457200"/>
            <a:r>
              <a:rPr lang="en-US" sz="3600" dirty="0"/>
              <a:t>9. Diversify among stocks.</a:t>
            </a:r>
          </a:p>
          <a:p>
            <a:pPr marL="457200" indent="-457200"/>
            <a:r>
              <a:rPr lang="en-US" sz="3600" dirty="0"/>
              <a:t>10. When in doubt, stick to quality. </a:t>
            </a:r>
          </a:p>
          <a:p>
            <a:pPr marL="457200" indent="-457200"/>
            <a:r>
              <a:rPr lang="en-US" sz="3600" dirty="0"/>
              <a:t>11. Use dividends as a clue for success.</a:t>
            </a:r>
          </a:p>
          <a:p>
            <a:pPr marL="457200" indent="-457200"/>
            <a:r>
              <a:rPr lang="en-US" sz="3600" dirty="0"/>
              <a:t>12. Defend your shareholder rights.</a:t>
            </a:r>
          </a:p>
          <a:p>
            <a:pPr marL="457200" indent="-457200"/>
            <a:r>
              <a:rPr lang="en-US" sz="3600" dirty="0"/>
              <a:t>13. Be patient. </a:t>
            </a:r>
          </a:p>
          <a:p>
            <a:pPr marL="457200" indent="-457200"/>
            <a:r>
              <a:rPr lang="en-US" sz="3600" dirty="0"/>
              <a:t>14. Think for yourself.</a:t>
            </a:r>
          </a:p>
        </p:txBody>
      </p:sp>
    </p:spTree>
    <p:extLst>
      <p:ext uri="{BB962C8B-B14F-4D97-AF65-F5344CB8AC3E}">
        <p14:creationId xmlns:p14="http://schemas.microsoft.com/office/powerpoint/2010/main" val="251187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81653-C803-4DA8-8571-4F7C9909734D}"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a:t>
            </a:fld>
            <a:endParaRPr lang="en-US" dirty="0"/>
          </a:p>
        </p:txBody>
      </p:sp>
      <p:sp>
        <p:nvSpPr>
          <p:cNvPr id="5" name="Rectangle 2"/>
          <p:cNvSpPr txBox="1">
            <a:spLocks noChangeArrowheads="1"/>
          </p:cNvSpPr>
          <p:nvPr/>
        </p:nvSpPr>
        <p:spPr>
          <a:xfrm>
            <a:off x="1752600" y="533400"/>
            <a:ext cx="6324600" cy="762000"/>
          </a:xfrm>
          <a:prstGeom prst="rect">
            <a:avLst/>
          </a:prstGeom>
          <a:solidFill>
            <a:srgbClr val="F2F2F2">
              <a:alpha val="85098"/>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smtClean="0">
                <a:solidFill>
                  <a:srgbClr val="000099"/>
                </a:solidFill>
                <a:effectLst>
                  <a:outerShdw blurRad="38100" dist="38100" dir="2700000" algn="tl">
                    <a:srgbClr val="C0C0C0"/>
                  </a:outerShdw>
                </a:effectLst>
              </a:rPr>
              <a:t>Common Stock Basics</a:t>
            </a:r>
            <a:endParaRPr lang="en-US" i="1" u="sng" kern="0" dirty="0" smtClean="0">
              <a:solidFill>
                <a:srgbClr val="000099"/>
              </a:solidFill>
              <a:effectLst>
                <a:outerShdw blurRad="38100" dist="38100" dir="2700000" algn="tl">
                  <a:srgbClr val="C0C0C0"/>
                </a:outerShdw>
              </a:effectLst>
            </a:endParaRPr>
          </a:p>
        </p:txBody>
      </p:sp>
      <p:sp>
        <p:nvSpPr>
          <p:cNvPr id="6" name="Rectangle 3"/>
          <p:cNvSpPr txBox="1">
            <a:spLocks noChangeArrowheads="1"/>
          </p:cNvSpPr>
          <p:nvPr/>
        </p:nvSpPr>
        <p:spPr>
          <a:xfrm>
            <a:off x="990600" y="1600200"/>
            <a:ext cx="7620000" cy="42672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1800" kern="0" dirty="0" smtClean="0"/>
              <a:t>8.</a:t>
            </a:r>
            <a:r>
              <a:rPr lang="en-US" sz="1800" kern="0" dirty="0" smtClean="0">
                <a:solidFill>
                  <a:srgbClr val="FF0000"/>
                </a:solidFill>
              </a:rPr>
              <a:t> Dividend Payout Ratio</a:t>
            </a:r>
            <a:r>
              <a:rPr lang="en-US" sz="1800" kern="0" dirty="0" smtClean="0"/>
              <a:t>:  </a:t>
            </a:r>
            <a:r>
              <a:rPr lang="en-US" sz="1800" kern="0" dirty="0" smtClean="0">
                <a:cs typeface="Arial" charset="0"/>
              </a:rPr>
              <a:t>The percentage of earnings paid to shareholders in dividends.</a:t>
            </a:r>
            <a:br>
              <a:rPr lang="en-US" sz="1800" kern="0" dirty="0" smtClean="0">
                <a:cs typeface="Arial" charset="0"/>
              </a:rPr>
            </a:br>
            <a:endParaRPr lang="en-US" sz="1800" kern="0" dirty="0" smtClean="0">
              <a:cs typeface="Arial" charset="0"/>
            </a:endParaRPr>
          </a:p>
          <a:p>
            <a:pPr>
              <a:buFontTx/>
              <a:buNone/>
            </a:pPr>
            <a:r>
              <a:rPr lang="en-US" sz="1800" kern="0" dirty="0" smtClean="0">
                <a:cs typeface="Arial" charset="0"/>
              </a:rPr>
              <a:t/>
            </a:r>
            <a:br>
              <a:rPr lang="en-US" sz="1800" kern="0" dirty="0" smtClean="0">
                <a:cs typeface="Arial" charset="0"/>
              </a:rPr>
            </a:br>
            <a:r>
              <a:rPr lang="en-US" sz="1800" kern="0" dirty="0" smtClean="0">
                <a:cs typeface="Arial" charset="0"/>
              </a:rPr>
              <a:t>Calculated as:</a:t>
            </a:r>
            <a:br>
              <a:rPr lang="en-US" sz="1800" kern="0" dirty="0" smtClean="0">
                <a:cs typeface="Arial" charset="0"/>
              </a:rPr>
            </a:br>
            <a:r>
              <a:rPr lang="en-US" sz="1800" kern="0" dirty="0" smtClean="0">
                <a:cs typeface="Arial" charset="0"/>
              </a:rPr>
              <a:t/>
            </a:r>
            <a:br>
              <a:rPr lang="en-US" sz="1800" kern="0" dirty="0" smtClean="0">
                <a:cs typeface="Arial" charset="0"/>
              </a:rPr>
            </a:br>
            <a:r>
              <a:rPr lang="en-US" sz="1800" kern="0" dirty="0" smtClean="0">
                <a:cs typeface="Arial" charset="0"/>
              </a:rPr>
              <a:t> </a:t>
            </a:r>
          </a:p>
          <a:p>
            <a:pPr>
              <a:buFontTx/>
              <a:buNone/>
            </a:pPr>
            <a:r>
              <a:rPr lang="en-US" sz="1800" kern="0" dirty="0" smtClean="0">
                <a:cs typeface="Arial" charset="0"/>
              </a:rPr>
              <a:t> </a:t>
            </a:r>
          </a:p>
          <a:p>
            <a:pPr>
              <a:buFontTx/>
              <a:buNone/>
            </a:pPr>
            <a:endParaRPr lang="en-US" sz="1800" kern="0" dirty="0" smtClean="0">
              <a:cs typeface="Arial" charset="0"/>
            </a:endParaRPr>
          </a:p>
          <a:p>
            <a:pPr>
              <a:buFontTx/>
              <a:buNone/>
            </a:pPr>
            <a:endParaRPr lang="en-US" sz="1800" kern="0" dirty="0" smtClean="0">
              <a:cs typeface="Arial" charset="0"/>
            </a:endParaRPr>
          </a:p>
          <a:p>
            <a:pPr>
              <a:buFontTx/>
              <a:buNone/>
            </a:pPr>
            <a:r>
              <a:rPr lang="en-US" sz="1800" kern="0" dirty="0" smtClean="0">
                <a:cs typeface="Arial" charset="0"/>
              </a:rPr>
              <a:t> The payout ratio provides an idea of how well earnings support the dividend payments. More mature companies tend to have a higher payout ratio.</a:t>
            </a:r>
            <a:br>
              <a:rPr lang="en-US" sz="1800" kern="0" dirty="0" smtClean="0">
                <a:cs typeface="Arial" charset="0"/>
              </a:rPr>
            </a:br>
            <a:endParaRPr lang="en-US" sz="1800" kern="0" dirty="0" smtClean="0">
              <a:cs typeface="Arial" charset="0"/>
            </a:endParaRPr>
          </a:p>
          <a:p>
            <a:pPr>
              <a:buFontTx/>
              <a:buNone/>
            </a:pPr>
            <a:endParaRPr lang="en-US" sz="1800" kern="0" dirty="0" smtClean="0">
              <a:solidFill>
                <a:srgbClr val="FF0000"/>
              </a:solidFill>
            </a:endParaRPr>
          </a:p>
        </p:txBody>
      </p:sp>
      <p:pic>
        <p:nvPicPr>
          <p:cNvPr id="7" name="Picture 4" descr="C:\Documents and Settings\Jim Kuhle\My Documents\Old Drive D\FIN135\dividendpayout.gif"/>
          <p:cNvPicPr>
            <a:picLocks noChangeAspect="1" noChangeArrowheads="1"/>
          </p:cNvPicPr>
          <p:nvPr/>
        </p:nvPicPr>
        <p:blipFill>
          <a:blip r:embed="rId2" cstate="print"/>
          <a:srcRect/>
          <a:stretch>
            <a:fillRect/>
          </a:stretch>
        </p:blipFill>
        <p:spPr bwMode="auto">
          <a:xfrm>
            <a:off x="3200400" y="2667000"/>
            <a:ext cx="3263900" cy="1751769"/>
          </a:xfrm>
          <a:prstGeom prst="rect">
            <a:avLst/>
          </a:prstGeom>
          <a:noFill/>
          <a:ln w="9525">
            <a:noFill/>
            <a:miter lim="800000"/>
            <a:headEnd/>
            <a:tailEnd/>
          </a:ln>
        </p:spPr>
      </p:pic>
    </p:spTree>
    <p:extLst>
      <p:ext uri="{BB962C8B-B14F-4D97-AF65-F5344CB8AC3E}">
        <p14:creationId xmlns:p14="http://schemas.microsoft.com/office/powerpoint/2010/main" val="263572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82747-7F25-4019-B310-4E43F52A5D75}"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40</a:t>
            </a:fld>
            <a:endParaRPr lang="en-US" dirty="0"/>
          </a:p>
        </p:txBody>
      </p:sp>
      <p:sp>
        <p:nvSpPr>
          <p:cNvPr id="5" name="Rectangle 2"/>
          <p:cNvSpPr txBox="1">
            <a:spLocks noChangeArrowheads="1"/>
          </p:cNvSpPr>
          <p:nvPr/>
        </p:nvSpPr>
        <p:spPr>
          <a:xfrm>
            <a:off x="304800" y="545805"/>
            <a:ext cx="7162800" cy="1140143"/>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kern="0" smtClean="0">
                <a:ln w="12700">
                  <a:solidFill>
                    <a:schemeClr val="tx2">
                      <a:satMod val="155000"/>
                    </a:schemeClr>
                  </a:solidFill>
                  <a:prstDash val="solid"/>
                </a:ln>
                <a:solidFill>
                  <a:srgbClr val="000099"/>
                </a:solidFill>
                <a:effectLst>
                  <a:outerShdw blurRad="41275" dist="20320" dir="1800000" algn="tl" rotWithShape="0">
                    <a:srgbClr val="000000">
                      <a:alpha val="40000"/>
                    </a:srgbClr>
                  </a:outerShdw>
                </a:effectLst>
              </a:rPr>
              <a:t>The Influence of Philip </a:t>
            </a:r>
            <a:br>
              <a:rPr lang="en-US" sz="3600" i="1" kern="0" smtClean="0">
                <a:ln w="12700">
                  <a:solidFill>
                    <a:schemeClr val="tx2">
                      <a:satMod val="155000"/>
                    </a:schemeClr>
                  </a:solidFill>
                  <a:prstDash val="solid"/>
                </a:ln>
                <a:solidFill>
                  <a:srgbClr val="000099"/>
                </a:solidFill>
                <a:effectLst>
                  <a:outerShdw blurRad="41275" dist="20320" dir="1800000" algn="tl" rotWithShape="0">
                    <a:srgbClr val="000000">
                      <a:alpha val="40000"/>
                    </a:srgbClr>
                  </a:outerShdw>
                </a:effectLst>
              </a:rPr>
            </a:br>
            <a:r>
              <a:rPr lang="en-US" sz="3600" i="1" kern="0" smtClean="0">
                <a:ln w="12700">
                  <a:solidFill>
                    <a:schemeClr val="tx2">
                      <a:satMod val="155000"/>
                    </a:schemeClr>
                  </a:solidFill>
                  <a:prstDash val="solid"/>
                </a:ln>
                <a:solidFill>
                  <a:srgbClr val="000099"/>
                </a:solidFill>
                <a:effectLst>
                  <a:outerShdw blurRad="41275" dist="20320" dir="1800000" algn="tl" rotWithShape="0">
                    <a:srgbClr val="000000">
                      <a:alpha val="40000"/>
                    </a:srgbClr>
                  </a:outerShdw>
                </a:effectLst>
              </a:rPr>
              <a:t>Fisher</a:t>
            </a:r>
            <a:endParaRPr lang="en-US" sz="3600" i="1" kern="0" dirty="0" smtClean="0">
              <a:ln w="12700">
                <a:solidFill>
                  <a:schemeClr val="tx2">
                    <a:satMod val="155000"/>
                  </a:schemeClr>
                </a:solidFill>
                <a:prstDash val="solid"/>
              </a:ln>
              <a:solidFill>
                <a:srgbClr val="000099"/>
              </a:solidFill>
              <a:effectLst>
                <a:outerShdw blurRad="41275" dist="20320" dir="1800000" algn="tl" rotWithShape="0">
                  <a:srgbClr val="000000">
                    <a:alpha val="40000"/>
                  </a:srgbClr>
                </a:outerShdw>
              </a:effectLst>
            </a:endParaRPr>
          </a:p>
        </p:txBody>
      </p:sp>
      <p:pic>
        <p:nvPicPr>
          <p:cNvPr id="6" name="Picture 2" descr="http://philip9876.com/wp-content/uploads/2010/10/common-stocks-and-uncommon-profit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6425" y="0"/>
            <a:ext cx="1537575" cy="205739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txBox="1">
            <a:spLocks noChangeArrowheads="1"/>
          </p:cNvSpPr>
          <p:nvPr/>
        </p:nvSpPr>
        <p:spPr>
          <a:xfrm>
            <a:off x="685800" y="2286000"/>
            <a:ext cx="8077200" cy="3652285"/>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r>
              <a:rPr lang="en-US" sz="2000" kern="0" dirty="0" smtClean="0">
                <a:cs typeface="Times New Roman" pitchFamily="18" charset="0"/>
              </a:rPr>
              <a:t>The </a:t>
            </a:r>
            <a:r>
              <a:rPr lang="en-US" sz="2000" kern="0" dirty="0" smtClean="0">
                <a:solidFill>
                  <a:srgbClr val="FF0000"/>
                </a:solidFill>
                <a:cs typeface="Times New Roman" pitchFamily="18" charset="0"/>
              </a:rPr>
              <a:t>characteristics </a:t>
            </a:r>
            <a:r>
              <a:rPr lang="en-US" sz="2000" kern="0" dirty="0" smtClean="0">
                <a:cs typeface="Times New Roman" pitchFamily="18" charset="0"/>
              </a:rPr>
              <a:t>of a business that most impressed Fisher was:</a:t>
            </a:r>
          </a:p>
          <a:p>
            <a:pPr>
              <a:lnSpc>
                <a:spcPct val="90000"/>
              </a:lnSpc>
              <a:buFontTx/>
              <a:buNone/>
            </a:pPr>
            <a:r>
              <a:rPr lang="en-US" sz="2000" kern="0" dirty="0" smtClean="0">
                <a:cs typeface="Times New Roman" pitchFamily="18" charset="0"/>
              </a:rPr>
              <a:t>	a company’s ability to grow sales and profits over the years at rates greater than the industry average. </a:t>
            </a:r>
          </a:p>
          <a:p>
            <a:pPr>
              <a:lnSpc>
                <a:spcPct val="90000"/>
              </a:lnSpc>
              <a:buFontTx/>
              <a:buNone/>
            </a:pPr>
            <a:r>
              <a:rPr lang="en-US" sz="2000" kern="0" dirty="0" smtClean="0">
                <a:cs typeface="Times New Roman" pitchFamily="18" charset="0"/>
              </a:rPr>
              <a:t> In order to do so, a company needed to possess </a:t>
            </a:r>
            <a:r>
              <a:rPr lang="en-US" sz="2000" kern="0" dirty="0" smtClean="0">
                <a:solidFill>
                  <a:schemeClr val="accent2"/>
                </a:solidFill>
                <a:cs typeface="Times New Roman" pitchFamily="18" charset="0"/>
              </a:rPr>
              <a:t>“</a:t>
            </a:r>
            <a:r>
              <a:rPr lang="en-US" sz="2000" kern="0" dirty="0" smtClean="0">
                <a:cs typeface="Times New Roman" pitchFamily="18" charset="0"/>
              </a:rPr>
              <a:t>products or services with sufficient market potential to make it possible for a sizable increase in sales for at least several years.”  </a:t>
            </a:r>
          </a:p>
          <a:p>
            <a:pPr>
              <a:lnSpc>
                <a:spcPct val="90000"/>
              </a:lnSpc>
              <a:buFontTx/>
              <a:buNone/>
            </a:pPr>
            <a:r>
              <a:rPr lang="en-US" sz="2000" kern="0" dirty="0" smtClean="0">
                <a:cs typeface="Times New Roman" pitchFamily="18" charset="0"/>
              </a:rPr>
              <a:t>Fisher was not so much concerned with the consistent annual increase in sales in any given year, rather, he judged a company’s success over a period of several years.  He was aware that changes in the business cycle could and would have a material effect on sales and earnings in any given year.</a:t>
            </a:r>
            <a:r>
              <a:rPr lang="en-US" sz="2000" b="0" kern="0" dirty="0" smtClean="0">
                <a:cs typeface="Times New Roman" pitchFamily="18" charset="0"/>
              </a:rPr>
              <a:t>  </a:t>
            </a:r>
            <a:endParaRPr lang="en-US" sz="2000" b="0" kern="0" dirty="0" smtClean="0"/>
          </a:p>
        </p:txBody>
      </p:sp>
    </p:spTree>
    <p:extLst>
      <p:ext uri="{BB962C8B-B14F-4D97-AF65-F5344CB8AC3E}">
        <p14:creationId xmlns:p14="http://schemas.microsoft.com/office/powerpoint/2010/main" val="353949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E6CA5-8AEA-4C84-B614-352CA7FF9BB5}"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41</a:t>
            </a:fld>
            <a:endParaRPr lang="en-US" dirty="0"/>
          </a:p>
        </p:txBody>
      </p:sp>
      <p:sp>
        <p:nvSpPr>
          <p:cNvPr id="5" name="Rectangle 2"/>
          <p:cNvSpPr txBox="1">
            <a:spLocks noChangeArrowheads="1"/>
          </p:cNvSpPr>
          <p:nvPr/>
        </p:nvSpPr>
        <p:spPr>
          <a:xfrm>
            <a:off x="1086293" y="838200"/>
            <a:ext cx="74676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kern="0" dirty="0" smtClean="0">
                <a:ln w="12700">
                  <a:solidFill>
                    <a:schemeClr val="tx2">
                      <a:satMod val="155000"/>
                    </a:schemeClr>
                  </a:solidFill>
                  <a:prstDash val="solid"/>
                </a:ln>
                <a:solidFill>
                  <a:srgbClr val="000099"/>
                </a:solidFill>
              </a:rPr>
              <a:t>The Influence of Philip Fisher</a:t>
            </a:r>
          </a:p>
        </p:txBody>
      </p:sp>
      <p:sp>
        <p:nvSpPr>
          <p:cNvPr id="6" name="Rectangle 3"/>
          <p:cNvSpPr txBox="1">
            <a:spLocks noChangeArrowheads="1"/>
          </p:cNvSpPr>
          <p:nvPr/>
        </p:nvSpPr>
        <p:spPr>
          <a:xfrm>
            <a:off x="990600" y="1828800"/>
            <a:ext cx="7620000" cy="42672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r>
              <a:rPr lang="en-US" sz="2400" kern="0" dirty="0" smtClean="0">
                <a:cs typeface="Times New Roman" pitchFamily="18" charset="0"/>
              </a:rPr>
              <a:t>Fisher identified companies that, decade by decade, showed promise of above-average growth.  The two types of companies that could expect to achieve above-average growth were companies that, were (1) “</a:t>
            </a:r>
            <a:r>
              <a:rPr lang="en-US" sz="2400" kern="0" dirty="0" smtClean="0">
                <a:solidFill>
                  <a:srgbClr val="FF0000"/>
                </a:solidFill>
                <a:cs typeface="Times New Roman" pitchFamily="18" charset="0"/>
              </a:rPr>
              <a:t>fortunate and able</a:t>
            </a:r>
            <a:r>
              <a:rPr lang="en-US" sz="2400" kern="0" dirty="0" smtClean="0">
                <a:cs typeface="Times New Roman" pitchFamily="18" charset="0"/>
              </a:rPr>
              <a:t>” and were (2) “</a:t>
            </a:r>
            <a:r>
              <a:rPr lang="en-US" sz="2400" kern="0" dirty="0" smtClean="0">
                <a:solidFill>
                  <a:srgbClr val="FF0000"/>
                </a:solidFill>
                <a:cs typeface="Times New Roman" pitchFamily="18" charset="0"/>
              </a:rPr>
              <a:t>fortunate because they are able</a:t>
            </a:r>
            <a:r>
              <a:rPr lang="en-US" sz="2400" kern="0" dirty="0" smtClean="0">
                <a:cs typeface="Times New Roman" pitchFamily="18" charset="0"/>
              </a:rPr>
              <a:t>.”</a:t>
            </a:r>
          </a:p>
          <a:p>
            <a:pPr>
              <a:lnSpc>
                <a:spcPct val="90000"/>
              </a:lnSpc>
              <a:buFontTx/>
              <a:buNone/>
            </a:pPr>
            <a:r>
              <a:rPr lang="en-US" sz="2400" kern="0" dirty="0" smtClean="0">
                <a:cs typeface="Times New Roman" pitchFamily="18" charset="0"/>
              </a:rPr>
              <a:t>Fisher also found that a company’s </a:t>
            </a:r>
            <a:r>
              <a:rPr lang="en-US" sz="2400" kern="0" dirty="0" smtClean="0">
                <a:solidFill>
                  <a:srgbClr val="FF0000"/>
                </a:solidFill>
                <a:cs typeface="Times New Roman" pitchFamily="18" charset="0"/>
              </a:rPr>
              <a:t>research and development</a:t>
            </a:r>
            <a:r>
              <a:rPr lang="en-US" sz="2400" kern="0" dirty="0" smtClean="0">
                <a:cs typeface="Times New Roman" pitchFamily="18" charset="0"/>
              </a:rPr>
              <a:t> efforts contribute mightily to the sustainability of the company’s above-average growth in sales.  Even non-technical businesses need a dedicated research effort to produce better products and more efficient services. </a:t>
            </a:r>
          </a:p>
          <a:p>
            <a:pPr>
              <a:lnSpc>
                <a:spcPct val="90000"/>
              </a:lnSpc>
              <a:buFontTx/>
              <a:buNone/>
            </a:pPr>
            <a:endParaRPr lang="en-US" sz="2000" kern="0" dirty="0" smtClean="0"/>
          </a:p>
        </p:txBody>
      </p:sp>
    </p:spTree>
    <p:extLst>
      <p:ext uri="{BB962C8B-B14F-4D97-AF65-F5344CB8AC3E}">
        <p14:creationId xmlns:p14="http://schemas.microsoft.com/office/powerpoint/2010/main" val="2404695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05149-1B46-4996-8D87-4125F0EA0094}"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42</a:t>
            </a:fld>
            <a:endParaRPr lang="en-US" dirty="0"/>
          </a:p>
        </p:txBody>
      </p:sp>
      <p:sp>
        <p:nvSpPr>
          <p:cNvPr id="5" name="Rectangle 2"/>
          <p:cNvSpPr txBox="1">
            <a:spLocks noChangeArrowheads="1"/>
          </p:cNvSpPr>
          <p:nvPr/>
        </p:nvSpPr>
        <p:spPr>
          <a:xfrm>
            <a:off x="838200" y="1143000"/>
            <a:ext cx="77724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kern="0" smtClean="0">
                <a:ln w="12700">
                  <a:solidFill>
                    <a:schemeClr val="tx2">
                      <a:satMod val="155000"/>
                    </a:schemeClr>
                  </a:solidFill>
                  <a:prstDash val="solid"/>
                </a:ln>
                <a:solidFill>
                  <a:srgbClr val="000099"/>
                </a:solidFill>
              </a:rPr>
              <a:t>The Influence of Philip Fisher</a:t>
            </a:r>
            <a:endParaRPr lang="en-US" kern="0" dirty="0" smtClean="0">
              <a:ln w="12700">
                <a:solidFill>
                  <a:schemeClr val="tx2">
                    <a:satMod val="155000"/>
                  </a:schemeClr>
                </a:solidFill>
                <a:prstDash val="solid"/>
              </a:ln>
              <a:solidFill>
                <a:srgbClr val="000099"/>
              </a:solidFill>
            </a:endParaRPr>
          </a:p>
        </p:txBody>
      </p:sp>
      <p:sp>
        <p:nvSpPr>
          <p:cNvPr id="6" name="Rectangle 3"/>
          <p:cNvSpPr txBox="1">
            <a:spLocks noChangeArrowheads="1"/>
          </p:cNvSpPr>
          <p:nvPr/>
        </p:nvSpPr>
        <p:spPr>
          <a:xfrm>
            <a:off x="806302" y="1981200"/>
            <a:ext cx="7772400" cy="3657600"/>
          </a:xfrm>
          <a:prstGeom prst="rect">
            <a:avLst/>
          </a:prstGeom>
          <a:solidFill>
            <a:srgbClr val="F2F2F2">
              <a:alpha val="89804"/>
            </a:srgbClr>
          </a:solidFill>
          <a:ln>
            <a:solidFill>
              <a:schemeClr val="tx1"/>
            </a:solidFill>
          </a:ln>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2000" kern="0" dirty="0" smtClean="0">
                <a:solidFill>
                  <a:srgbClr val="FF0000"/>
                </a:solidFill>
              </a:rPr>
              <a:t>Sales Organization</a:t>
            </a:r>
            <a:r>
              <a:rPr lang="en-US" sz="2000" kern="0" dirty="0" smtClean="0"/>
              <a:t>: </a:t>
            </a:r>
            <a:r>
              <a:rPr lang="en-US" sz="2000" kern="0" dirty="0" smtClean="0">
                <a:cs typeface="Times New Roman" pitchFamily="18" charset="0"/>
              </a:rPr>
              <a:t>Fisher also examined a company’s sales organization.  According to him, a company could develop outstanding products and services, but unless they were “expertly merchandised,” the research and development effort would never translate into revenues.</a:t>
            </a:r>
            <a:r>
              <a:rPr lang="en-US" sz="2000" kern="0" dirty="0" smtClean="0"/>
              <a:t> </a:t>
            </a:r>
          </a:p>
          <a:p>
            <a:pPr>
              <a:buFontTx/>
              <a:buNone/>
            </a:pPr>
            <a:r>
              <a:rPr lang="en-US" sz="2000" kern="0" dirty="0" smtClean="0">
                <a:solidFill>
                  <a:srgbClr val="FF0000"/>
                </a:solidFill>
              </a:rPr>
              <a:t>Profits and Costs</a:t>
            </a:r>
            <a:r>
              <a:rPr lang="en-US" sz="2000" kern="0" dirty="0" smtClean="0"/>
              <a:t>: </a:t>
            </a:r>
            <a:r>
              <a:rPr lang="en-US" sz="2000" kern="0" dirty="0" smtClean="0">
                <a:cs typeface="Times New Roman" pitchFamily="18" charset="0"/>
              </a:rPr>
              <a:t>Fisher also examined a company’s profit margins, its dedication to maintaining and improving profit margins, and, finally, its cost analysis and accounting controls.  Fisher sought companies that were not only the lowest-cost producer of products or services but were dedicated to remaining that way. </a:t>
            </a:r>
          </a:p>
        </p:txBody>
      </p:sp>
    </p:spTree>
    <p:extLst>
      <p:ext uri="{BB962C8B-B14F-4D97-AF65-F5344CB8AC3E}">
        <p14:creationId xmlns:p14="http://schemas.microsoft.com/office/powerpoint/2010/main" val="188178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45FEF-9322-4271-BE91-6BDF8E283652}"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43</a:t>
            </a:fld>
            <a:endParaRPr lang="en-US" dirty="0"/>
          </a:p>
        </p:txBody>
      </p:sp>
      <p:sp>
        <p:nvSpPr>
          <p:cNvPr id="5" name="Rectangle 2"/>
          <p:cNvSpPr txBox="1">
            <a:spLocks noChangeArrowheads="1"/>
          </p:cNvSpPr>
          <p:nvPr/>
        </p:nvSpPr>
        <p:spPr>
          <a:xfrm>
            <a:off x="2667000" y="152400"/>
            <a:ext cx="4114800" cy="12954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kern="0" dirty="0" smtClean="0">
                <a:ln w="12700">
                  <a:solidFill>
                    <a:schemeClr val="tx2">
                      <a:satMod val="155000"/>
                    </a:schemeClr>
                  </a:solidFill>
                  <a:prstDash val="solid"/>
                </a:ln>
                <a:solidFill>
                  <a:srgbClr val="000099"/>
                </a:solidFill>
              </a:rPr>
              <a:t>Contemporary Fundamentals:</a:t>
            </a:r>
          </a:p>
        </p:txBody>
      </p:sp>
      <p:sp>
        <p:nvSpPr>
          <p:cNvPr id="6" name="Rectangle 3"/>
          <p:cNvSpPr txBox="1">
            <a:spLocks noChangeArrowheads="1"/>
          </p:cNvSpPr>
          <p:nvPr/>
        </p:nvSpPr>
        <p:spPr>
          <a:xfrm>
            <a:off x="304800" y="1752600"/>
            <a:ext cx="85344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sz="2800" kern="0" dirty="0" smtClean="0">
                <a:solidFill>
                  <a:srgbClr val="FF0000"/>
                </a:solidFill>
              </a:rPr>
              <a:t>Peter Lynch’s Ten Golden Rules of Investing:</a:t>
            </a:r>
          </a:p>
          <a:p>
            <a:pPr>
              <a:lnSpc>
                <a:spcPct val="90000"/>
              </a:lnSpc>
              <a:buFontTx/>
              <a:buNone/>
            </a:pPr>
            <a:r>
              <a:rPr lang="en-US" sz="2800" kern="0" dirty="0" smtClean="0"/>
              <a:t>	</a:t>
            </a:r>
            <a:r>
              <a:rPr lang="en-US" sz="1800" kern="0" dirty="0" smtClean="0"/>
              <a:t>1.  Don’t be intimidated by experts (ex spurts).</a:t>
            </a:r>
          </a:p>
          <a:p>
            <a:pPr>
              <a:lnSpc>
                <a:spcPct val="90000"/>
              </a:lnSpc>
              <a:buFontTx/>
              <a:buNone/>
            </a:pPr>
            <a:r>
              <a:rPr lang="en-US" sz="1800" kern="0" dirty="0" smtClean="0"/>
              <a:t>	2.  Look in your own backyard.</a:t>
            </a:r>
          </a:p>
          <a:p>
            <a:pPr>
              <a:lnSpc>
                <a:spcPct val="90000"/>
              </a:lnSpc>
              <a:buFontTx/>
              <a:buNone/>
            </a:pPr>
            <a:r>
              <a:rPr lang="en-US" sz="1800" kern="0" dirty="0" smtClean="0"/>
              <a:t>	3.  Don’t buy something you can’t illustrate with a crayon.</a:t>
            </a:r>
          </a:p>
          <a:p>
            <a:pPr>
              <a:lnSpc>
                <a:spcPct val="90000"/>
              </a:lnSpc>
              <a:buFontTx/>
              <a:buNone/>
            </a:pPr>
            <a:r>
              <a:rPr lang="en-US" sz="1800" kern="0" dirty="0" smtClean="0"/>
              <a:t>	4.  Make sure you have the stomach for stocks.</a:t>
            </a:r>
          </a:p>
          <a:p>
            <a:pPr>
              <a:lnSpc>
                <a:spcPct val="90000"/>
              </a:lnSpc>
              <a:buFontTx/>
              <a:buNone/>
            </a:pPr>
            <a:r>
              <a:rPr lang="en-US" sz="1800" kern="0" dirty="0" smtClean="0"/>
              <a:t>	5.  Avoid hot stocks in hot industries.</a:t>
            </a:r>
          </a:p>
          <a:p>
            <a:pPr>
              <a:lnSpc>
                <a:spcPct val="90000"/>
              </a:lnSpc>
              <a:buFontTx/>
              <a:buNone/>
            </a:pPr>
            <a:r>
              <a:rPr lang="en-US" sz="1800" kern="0" dirty="0" smtClean="0"/>
              <a:t>	6.  Owning stocks is like having children.  Do not have more than</a:t>
            </a:r>
          </a:p>
          <a:p>
            <a:pPr>
              <a:lnSpc>
                <a:spcPct val="90000"/>
              </a:lnSpc>
              <a:buFontTx/>
              <a:buNone/>
            </a:pPr>
            <a:r>
              <a:rPr lang="en-US" sz="1800" kern="0" dirty="0" smtClean="0"/>
              <a:t>           you can handle.</a:t>
            </a:r>
          </a:p>
          <a:p>
            <a:pPr>
              <a:lnSpc>
                <a:spcPct val="90000"/>
              </a:lnSpc>
              <a:buFontTx/>
              <a:buNone/>
            </a:pPr>
            <a:r>
              <a:rPr lang="en-US" sz="1800" kern="0" dirty="0" smtClean="0"/>
              <a:t>	7.  Don’t even try to predict the future.</a:t>
            </a:r>
          </a:p>
          <a:p>
            <a:pPr>
              <a:lnSpc>
                <a:spcPct val="90000"/>
              </a:lnSpc>
              <a:buFontTx/>
              <a:buNone/>
            </a:pPr>
            <a:r>
              <a:rPr lang="en-US" sz="1800" kern="0" dirty="0" smtClean="0"/>
              <a:t>	8.  Avoid weekend worrying.  Do not get scared out of good stocks. </a:t>
            </a:r>
          </a:p>
          <a:p>
            <a:pPr>
              <a:lnSpc>
                <a:spcPct val="90000"/>
              </a:lnSpc>
              <a:buFontTx/>
              <a:buNone/>
            </a:pPr>
            <a:r>
              <a:rPr lang="en-US" sz="1800" kern="0" dirty="0" smtClean="0"/>
              <a:t>          Own your mind.</a:t>
            </a:r>
          </a:p>
          <a:p>
            <a:pPr>
              <a:lnSpc>
                <a:spcPct val="90000"/>
              </a:lnSpc>
              <a:buFontTx/>
              <a:buNone/>
            </a:pPr>
            <a:r>
              <a:rPr lang="en-US" sz="1800" kern="0" dirty="0" smtClean="0"/>
              <a:t>	9.  Never invest in a company without first understanding its finances.</a:t>
            </a:r>
          </a:p>
          <a:p>
            <a:pPr>
              <a:lnSpc>
                <a:spcPct val="90000"/>
              </a:lnSpc>
              <a:buFontTx/>
              <a:buNone/>
            </a:pPr>
            <a:r>
              <a:rPr lang="en-US" sz="1800" kern="0" dirty="0" smtClean="0"/>
              <a:t>	10. Do not expect too much, too soon.  Think long-term.</a:t>
            </a:r>
          </a:p>
        </p:txBody>
      </p:sp>
    </p:spTree>
    <p:extLst>
      <p:ext uri="{BB962C8B-B14F-4D97-AF65-F5344CB8AC3E}">
        <p14:creationId xmlns:p14="http://schemas.microsoft.com/office/powerpoint/2010/main" val="525263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830CF-1CD2-478D-8A4F-92A82214B57F}"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44</a:t>
            </a:fld>
            <a:endParaRPr lang="en-US" dirty="0"/>
          </a:p>
        </p:txBody>
      </p:sp>
      <p:sp>
        <p:nvSpPr>
          <p:cNvPr id="5" name="Rectangle 2"/>
          <p:cNvSpPr txBox="1">
            <a:spLocks noChangeArrowheads="1"/>
          </p:cNvSpPr>
          <p:nvPr/>
        </p:nvSpPr>
        <p:spPr>
          <a:xfrm>
            <a:off x="2667000" y="228600"/>
            <a:ext cx="4267200" cy="12954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kern="0" dirty="0" smtClean="0">
                <a:ln w="12700">
                  <a:solidFill>
                    <a:schemeClr val="tx2">
                      <a:satMod val="155000"/>
                    </a:schemeClr>
                  </a:solidFill>
                  <a:prstDash val="solid"/>
                </a:ln>
                <a:solidFill>
                  <a:srgbClr val="000099"/>
                </a:solidFill>
              </a:rPr>
              <a:t>Contemporary Fundamentals:</a:t>
            </a:r>
          </a:p>
        </p:txBody>
      </p:sp>
      <p:sp>
        <p:nvSpPr>
          <p:cNvPr id="6" name="Rectangle 3"/>
          <p:cNvSpPr txBox="1">
            <a:spLocks noChangeArrowheads="1"/>
          </p:cNvSpPr>
          <p:nvPr/>
        </p:nvSpPr>
        <p:spPr>
          <a:xfrm>
            <a:off x="762000" y="1752600"/>
            <a:ext cx="79248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gn="ctr">
              <a:buFontTx/>
              <a:buNone/>
            </a:pPr>
            <a:r>
              <a:rPr lang="en-US" i="1" u="sng" kern="0" smtClean="0">
                <a:solidFill>
                  <a:srgbClr val="FF0000"/>
                </a:solidFill>
              </a:rPr>
              <a:t>Peter Lynch’s mistakes to avoid</a:t>
            </a:r>
            <a:r>
              <a:rPr lang="en-US" kern="0" smtClean="0">
                <a:solidFill>
                  <a:srgbClr val="FF0000"/>
                </a:solidFill>
              </a:rPr>
              <a:t>:</a:t>
            </a:r>
          </a:p>
          <a:p>
            <a:pPr>
              <a:buFontTx/>
              <a:buNone/>
            </a:pPr>
            <a:r>
              <a:rPr lang="en-US" sz="2800" kern="0" smtClean="0"/>
              <a:t>	</a:t>
            </a:r>
            <a:r>
              <a:rPr lang="en-US" sz="2400" kern="0" smtClean="0"/>
              <a:t>1.  Thinking that this year will be any different 		than any other year</a:t>
            </a:r>
          </a:p>
          <a:p>
            <a:pPr>
              <a:buFontTx/>
              <a:buNone/>
            </a:pPr>
            <a:r>
              <a:rPr lang="en-US" sz="2400" kern="0" smtClean="0"/>
              <a:t>	2.  Becoming too concerned over whether the 		stock market is going up or down</a:t>
            </a:r>
          </a:p>
          <a:p>
            <a:pPr>
              <a:buFontTx/>
              <a:buNone/>
            </a:pPr>
            <a:r>
              <a:rPr lang="en-US" sz="2400" kern="0" smtClean="0"/>
              <a:t>	3.  Trying to time the market</a:t>
            </a:r>
          </a:p>
          <a:p>
            <a:pPr>
              <a:buFontTx/>
              <a:buNone/>
            </a:pPr>
            <a:r>
              <a:rPr lang="en-US" sz="2400" kern="0" smtClean="0"/>
              <a:t>	4.  Not knowing the story behind the company in</a:t>
            </a:r>
          </a:p>
          <a:p>
            <a:pPr>
              <a:buFontTx/>
              <a:buNone/>
            </a:pPr>
            <a:r>
              <a:rPr lang="en-US" sz="2400" kern="0" smtClean="0"/>
              <a:t>		which you are buying stock</a:t>
            </a:r>
          </a:p>
          <a:p>
            <a:pPr>
              <a:buFontTx/>
              <a:buNone/>
            </a:pPr>
            <a:r>
              <a:rPr lang="en-US" sz="2400" kern="0" smtClean="0"/>
              <a:t>	5.  Buying stocks for the short-term</a:t>
            </a:r>
            <a:endParaRPr lang="en-US" sz="2400" kern="0" dirty="0" smtClean="0"/>
          </a:p>
        </p:txBody>
      </p:sp>
    </p:spTree>
    <p:extLst>
      <p:ext uri="{BB962C8B-B14F-4D97-AF65-F5344CB8AC3E}">
        <p14:creationId xmlns:p14="http://schemas.microsoft.com/office/powerpoint/2010/main" val="1888958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0E70EC-69DF-4045-99CD-8253BAFA69C4}"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45</a:t>
            </a:fld>
            <a:endParaRPr lang="en-US" dirty="0"/>
          </a:p>
        </p:txBody>
      </p:sp>
      <p:sp>
        <p:nvSpPr>
          <p:cNvPr id="5" name="Rectangle 2"/>
          <p:cNvSpPr txBox="1">
            <a:spLocks noChangeArrowheads="1"/>
          </p:cNvSpPr>
          <p:nvPr/>
        </p:nvSpPr>
        <p:spPr>
          <a:xfrm>
            <a:off x="2590800" y="228600"/>
            <a:ext cx="4495800" cy="13716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kern="0" smtClean="0">
                <a:solidFill>
                  <a:srgbClr val="000099"/>
                </a:solidFill>
              </a:rPr>
              <a:t>Contemporary Fundamentals:</a:t>
            </a:r>
            <a:endParaRPr lang="en-US" i="1" kern="0" dirty="0" smtClean="0">
              <a:solidFill>
                <a:srgbClr val="000099"/>
              </a:solidFill>
            </a:endParaRPr>
          </a:p>
        </p:txBody>
      </p:sp>
      <p:sp>
        <p:nvSpPr>
          <p:cNvPr id="6" name="Rectangle 3"/>
          <p:cNvSpPr txBox="1">
            <a:spLocks noChangeArrowheads="1"/>
          </p:cNvSpPr>
          <p:nvPr/>
        </p:nvSpPr>
        <p:spPr>
          <a:xfrm>
            <a:off x="838200" y="1772093"/>
            <a:ext cx="7620000" cy="40386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r>
              <a:rPr lang="en-US" i="1" u="sng" kern="0" smtClean="0">
                <a:solidFill>
                  <a:srgbClr val="FF0000"/>
                </a:solidFill>
              </a:rPr>
              <a:t>Lynch Maxim’s:</a:t>
            </a:r>
          </a:p>
          <a:p>
            <a:pPr>
              <a:buFontTx/>
              <a:buNone/>
            </a:pPr>
            <a:r>
              <a:rPr lang="en-US" kern="0" smtClean="0"/>
              <a:t>	</a:t>
            </a:r>
            <a:r>
              <a:rPr lang="en-US" sz="2000" kern="0" smtClean="0"/>
              <a:t>1.  A good company usually increases its dividends every  	year.</a:t>
            </a:r>
          </a:p>
          <a:p>
            <a:pPr>
              <a:buFontTx/>
              <a:buNone/>
            </a:pPr>
            <a:r>
              <a:rPr lang="en-US" sz="2000" kern="0" smtClean="0"/>
              <a:t>    2.  You can lose money in a very short time, but it takes a 	long time to make money.</a:t>
            </a:r>
          </a:p>
          <a:p>
            <a:pPr>
              <a:buFontTx/>
              <a:buNone/>
            </a:pPr>
            <a:r>
              <a:rPr lang="en-US" sz="2000" kern="0" smtClean="0"/>
              <a:t>	3.  The stock market isn’t a gamble as long as you pick 		good companies that you think will do well and not 		just because of the stock price.</a:t>
            </a:r>
          </a:p>
          <a:p>
            <a:pPr>
              <a:buFontTx/>
              <a:buNone/>
            </a:pPr>
            <a:r>
              <a:rPr lang="en-US" sz="2000" kern="0" smtClean="0"/>
              <a:t>	4.  You have to research the company before you put 		money into it.</a:t>
            </a:r>
          </a:p>
          <a:p>
            <a:pPr>
              <a:buFontTx/>
              <a:buNone/>
            </a:pPr>
            <a:r>
              <a:rPr lang="en-US" sz="2400" kern="0" smtClean="0"/>
              <a:t>	</a:t>
            </a:r>
            <a:endParaRPr lang="en-US" sz="2400" kern="0" dirty="0" smtClean="0"/>
          </a:p>
        </p:txBody>
      </p:sp>
    </p:spTree>
    <p:extLst>
      <p:ext uri="{BB962C8B-B14F-4D97-AF65-F5344CB8AC3E}">
        <p14:creationId xmlns:p14="http://schemas.microsoft.com/office/powerpoint/2010/main" val="1801404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02321-611B-4CEA-B5D6-B746C01485EE}"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46</a:t>
            </a:fld>
            <a:endParaRPr lang="en-US" dirty="0"/>
          </a:p>
        </p:txBody>
      </p:sp>
      <p:sp>
        <p:nvSpPr>
          <p:cNvPr id="5" name="Rectangle 2"/>
          <p:cNvSpPr txBox="1">
            <a:spLocks noChangeArrowheads="1"/>
          </p:cNvSpPr>
          <p:nvPr/>
        </p:nvSpPr>
        <p:spPr>
          <a:xfrm>
            <a:off x="1815509" y="533400"/>
            <a:ext cx="57150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i="1" kern="0" smtClean="0">
                <a:solidFill>
                  <a:srgbClr val="000099"/>
                </a:solidFill>
              </a:rPr>
              <a:t>Lynch Maxim’s (cont.)</a:t>
            </a:r>
            <a:endParaRPr lang="en-US" i="1" kern="0" dirty="0" smtClean="0">
              <a:solidFill>
                <a:srgbClr val="000099"/>
              </a:solidFill>
            </a:endParaRPr>
          </a:p>
        </p:txBody>
      </p:sp>
      <p:sp>
        <p:nvSpPr>
          <p:cNvPr id="6" name="Rectangle 3"/>
          <p:cNvSpPr txBox="1">
            <a:spLocks noChangeArrowheads="1"/>
          </p:cNvSpPr>
          <p:nvPr/>
        </p:nvSpPr>
        <p:spPr>
          <a:xfrm>
            <a:off x="710609" y="1676400"/>
            <a:ext cx="7924800" cy="41148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marL="533400" indent="-533400">
              <a:lnSpc>
                <a:spcPct val="90000"/>
              </a:lnSpc>
              <a:buFontTx/>
              <a:buNone/>
            </a:pPr>
            <a:r>
              <a:rPr lang="en-US" sz="2000" kern="0" smtClean="0"/>
              <a:t>5.  When you invest in the stock market you should always diversify.</a:t>
            </a:r>
          </a:p>
          <a:p>
            <a:pPr marL="533400" indent="-533400">
              <a:lnSpc>
                <a:spcPct val="90000"/>
              </a:lnSpc>
              <a:buFontTx/>
              <a:buNone/>
            </a:pPr>
            <a:r>
              <a:rPr lang="en-US" sz="2000" kern="0" smtClean="0"/>
              <a:t>6.  You should invest in several stocks (5). </a:t>
            </a:r>
          </a:p>
          <a:p>
            <a:pPr marL="533400" indent="-533400">
              <a:lnSpc>
                <a:spcPct val="90000"/>
              </a:lnSpc>
              <a:buFontTx/>
              <a:buNone/>
            </a:pPr>
            <a:r>
              <a:rPr lang="en-US" sz="2000" kern="0" smtClean="0"/>
              <a:t>7.  Never fall in love with a stock, always have an open mind.</a:t>
            </a:r>
          </a:p>
          <a:p>
            <a:pPr marL="533400" indent="-533400">
              <a:lnSpc>
                <a:spcPct val="90000"/>
              </a:lnSpc>
              <a:buFontTx/>
              <a:buNone/>
            </a:pPr>
            <a:r>
              <a:rPr lang="en-US" sz="2000" kern="0" smtClean="0"/>
              <a:t>8.  Do your homework.</a:t>
            </a:r>
          </a:p>
          <a:p>
            <a:pPr marL="533400" indent="-533400">
              <a:lnSpc>
                <a:spcPct val="90000"/>
              </a:lnSpc>
              <a:buFontTx/>
              <a:buNone/>
            </a:pPr>
            <a:r>
              <a:rPr lang="en-US" sz="2000" kern="0" smtClean="0"/>
              <a:t>9.  Just because a stock goes down doesn’t mean it can’t go lower.</a:t>
            </a:r>
          </a:p>
          <a:p>
            <a:pPr marL="533400" indent="-533400">
              <a:lnSpc>
                <a:spcPct val="90000"/>
              </a:lnSpc>
              <a:buFontTx/>
              <a:buNone/>
            </a:pPr>
            <a:r>
              <a:rPr lang="en-US" sz="2000" kern="0" smtClean="0"/>
              <a:t>10. Over the long-term it is generally better to buy stocks in small companies.</a:t>
            </a:r>
          </a:p>
          <a:p>
            <a:pPr marL="533400" indent="-533400">
              <a:lnSpc>
                <a:spcPct val="90000"/>
              </a:lnSpc>
              <a:buFontTx/>
              <a:buAutoNum type="arabicPeriod" startAt="11"/>
            </a:pPr>
            <a:r>
              <a:rPr lang="en-US" sz="2000" kern="0" smtClean="0"/>
              <a:t>Never buy a stock because it is cheap, but because you 	know a lot about it.</a:t>
            </a:r>
          </a:p>
          <a:p>
            <a:pPr marL="533400" indent="-533400">
              <a:lnSpc>
                <a:spcPct val="90000"/>
              </a:lnSpc>
              <a:buFontTx/>
              <a:buNone/>
            </a:pPr>
            <a:endParaRPr lang="en-US" sz="2000" kern="0" smtClean="0"/>
          </a:p>
          <a:p>
            <a:pPr marL="533400" indent="-533400">
              <a:lnSpc>
                <a:spcPct val="90000"/>
              </a:lnSpc>
              <a:buFontTx/>
              <a:buNone/>
            </a:pPr>
            <a:r>
              <a:rPr lang="en-US" sz="1400" b="0" i="1" kern="0" smtClean="0"/>
              <a:t>Source: </a:t>
            </a:r>
            <a:r>
              <a:rPr lang="en-US" sz="1400" b="0" i="1" u="sng" kern="0" smtClean="0"/>
              <a:t>One Up On Wallstreet</a:t>
            </a:r>
            <a:r>
              <a:rPr lang="en-US" sz="1400" b="0" i="1" kern="0" smtClean="0"/>
              <a:t>, by Peter Lynch</a:t>
            </a:r>
            <a:endParaRPr lang="en-US" sz="1400" b="0" i="1" kern="0" dirty="0" smtClean="0"/>
          </a:p>
        </p:txBody>
      </p:sp>
    </p:spTree>
    <p:extLst>
      <p:ext uri="{BB962C8B-B14F-4D97-AF65-F5344CB8AC3E}">
        <p14:creationId xmlns:p14="http://schemas.microsoft.com/office/powerpoint/2010/main" val="4272602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62DB7-2C4B-4AC8-8685-FA514C7B7B4B}"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47</a:t>
            </a:fld>
            <a:endParaRPr lang="en-US" dirty="0"/>
          </a:p>
        </p:txBody>
      </p:sp>
      <p:sp>
        <p:nvSpPr>
          <p:cNvPr id="5" name="Rectangle 2"/>
          <p:cNvSpPr txBox="1">
            <a:spLocks noChangeArrowheads="1"/>
          </p:cNvSpPr>
          <p:nvPr/>
        </p:nvSpPr>
        <p:spPr>
          <a:xfrm>
            <a:off x="1219200" y="1295400"/>
            <a:ext cx="6019800" cy="762000"/>
          </a:xfrm>
          <a:prstGeom prst="rect">
            <a:avLst/>
          </a:prstGeom>
          <a:solidFill>
            <a:schemeClr val="bg1">
              <a:lumMod val="95000"/>
            </a:scheme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sz="3600" i="1" kern="0" smtClean="0">
                <a:solidFill>
                  <a:srgbClr val="000099"/>
                </a:solidFill>
              </a:rPr>
              <a:t>Sir John Marks Templeton</a:t>
            </a:r>
            <a:endParaRPr lang="en-US" sz="3600" i="1" kern="0" dirty="0" smtClean="0">
              <a:solidFill>
                <a:srgbClr val="000099"/>
              </a:solidFill>
            </a:endParaRPr>
          </a:p>
        </p:txBody>
      </p:sp>
      <p:sp>
        <p:nvSpPr>
          <p:cNvPr id="7" name="Rectangle 3"/>
          <p:cNvSpPr txBox="1">
            <a:spLocks noChangeArrowheads="1"/>
          </p:cNvSpPr>
          <p:nvPr/>
        </p:nvSpPr>
        <p:spPr>
          <a:xfrm>
            <a:off x="313660" y="2209800"/>
            <a:ext cx="8534400" cy="3962400"/>
          </a:xfrm>
          <a:prstGeom prst="rect">
            <a:avLst/>
          </a:prstGeom>
          <a:solidFill>
            <a:schemeClr val="bg1">
              <a:lumMod val="95000"/>
            </a:scheme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i="1" kern="0" smtClean="0">
                <a:solidFill>
                  <a:srgbClr val="8901F3"/>
                </a:solidFill>
              </a:rPr>
              <a:t>Who is Sir John Marks Templeton?</a:t>
            </a:r>
            <a:endParaRPr lang="en-US" kern="0" smtClean="0">
              <a:solidFill>
                <a:srgbClr val="8901F3"/>
              </a:solidFill>
            </a:endParaRPr>
          </a:p>
          <a:p>
            <a:pPr>
              <a:lnSpc>
                <a:spcPct val="110000"/>
              </a:lnSpc>
              <a:buFontTx/>
              <a:buNone/>
            </a:pPr>
            <a:r>
              <a:rPr lang="en-US" sz="1800" kern="0" smtClean="0"/>
              <a:t>John Templeton borrowed $10,000 and started a brilliant investment career, which enabled him to be one of two investors to become billionaires solely through their investment prowess.  Templeton has had decade after decade of 20% plus annual returns and managed over $6 Billion in assets.  Templeton is generally regarded as one of the world’s wisest and most successful investors.  Forbes Magazine said,</a:t>
            </a:r>
          </a:p>
          <a:p>
            <a:pPr>
              <a:lnSpc>
                <a:spcPct val="110000"/>
              </a:lnSpc>
              <a:buFontTx/>
              <a:buNone/>
            </a:pPr>
            <a:r>
              <a:rPr lang="en-US" sz="1800" kern="0" smtClean="0"/>
              <a:t>	“Templeton is one of a handful of true investment greats in a field of crowded mediocrity and bloated reputations.”  Templeton holds that the common denominator connecting successful people with successful enterprises is a devotion to ethical and spiritual principles.  Many regard Sir John as the greatest Wallstreet Investor of all time.</a:t>
            </a:r>
            <a:endParaRPr lang="en-US" sz="1800" kern="0" dirty="0" smtClean="0"/>
          </a:p>
        </p:txBody>
      </p:sp>
    </p:spTree>
    <p:extLst>
      <p:ext uri="{BB962C8B-B14F-4D97-AF65-F5344CB8AC3E}">
        <p14:creationId xmlns:p14="http://schemas.microsoft.com/office/powerpoint/2010/main" val="155325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F55FA-63DE-470E-8C58-712AA83587E2}"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48</a:t>
            </a:fld>
            <a:endParaRPr lang="en-US" dirty="0"/>
          </a:p>
        </p:txBody>
      </p:sp>
      <p:sp>
        <p:nvSpPr>
          <p:cNvPr id="5" name="Rectangle 2"/>
          <p:cNvSpPr txBox="1">
            <a:spLocks noChangeArrowheads="1"/>
          </p:cNvSpPr>
          <p:nvPr/>
        </p:nvSpPr>
        <p:spPr>
          <a:xfrm>
            <a:off x="1752600" y="228600"/>
            <a:ext cx="63246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i="1" kern="0" smtClean="0">
                <a:solidFill>
                  <a:srgbClr val="000099"/>
                </a:solidFill>
              </a:rPr>
              <a:t>Sir John Mark Templeton</a:t>
            </a:r>
            <a:endParaRPr lang="en-US" i="1" kern="0" dirty="0" smtClean="0">
              <a:solidFill>
                <a:srgbClr val="000099"/>
              </a:solidFill>
            </a:endParaRPr>
          </a:p>
        </p:txBody>
      </p:sp>
      <p:sp>
        <p:nvSpPr>
          <p:cNvPr id="6" name="Rectangle 3"/>
          <p:cNvSpPr txBox="1">
            <a:spLocks noChangeArrowheads="1"/>
          </p:cNvSpPr>
          <p:nvPr/>
        </p:nvSpPr>
        <p:spPr>
          <a:xfrm>
            <a:off x="838200" y="1447800"/>
            <a:ext cx="7848600" cy="47244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pPr>
            <a:r>
              <a:rPr lang="en-US" i="1" kern="0" smtClean="0">
                <a:solidFill>
                  <a:srgbClr val="000099"/>
                </a:solidFill>
              </a:rPr>
              <a:t>Sir John’s 16 Rules for Investment Success:</a:t>
            </a:r>
          </a:p>
          <a:p>
            <a:pPr>
              <a:lnSpc>
                <a:spcPct val="90000"/>
              </a:lnSpc>
              <a:buFontTx/>
              <a:buNone/>
            </a:pPr>
            <a:r>
              <a:rPr lang="en-US" sz="2000" b="0" i="1" kern="0" smtClean="0">
                <a:solidFill>
                  <a:srgbClr val="00FF00"/>
                </a:solidFill>
              </a:rPr>
              <a:t>	</a:t>
            </a:r>
            <a:r>
              <a:rPr lang="en-US" sz="2000" kern="0" smtClean="0"/>
              <a:t>1.  Invest for maximum total real return including taxes and inflation.</a:t>
            </a:r>
          </a:p>
          <a:p>
            <a:pPr>
              <a:lnSpc>
                <a:spcPct val="90000"/>
              </a:lnSpc>
              <a:buFontTx/>
              <a:buNone/>
            </a:pPr>
            <a:r>
              <a:rPr lang="en-US" sz="2000" kern="0" smtClean="0"/>
              <a:t>	2.  Invest.  Don’t trade or speculate.</a:t>
            </a:r>
          </a:p>
          <a:p>
            <a:pPr>
              <a:lnSpc>
                <a:spcPct val="90000"/>
              </a:lnSpc>
              <a:buFontTx/>
              <a:buNone/>
            </a:pPr>
            <a:r>
              <a:rPr lang="en-US" sz="2000" kern="0" smtClean="0"/>
              <a:t>	3.  Remain flexible and open-minded about types of investments.  No one kind of investment is always best.</a:t>
            </a:r>
          </a:p>
          <a:p>
            <a:pPr>
              <a:lnSpc>
                <a:spcPct val="90000"/>
              </a:lnSpc>
              <a:buFontTx/>
              <a:buNone/>
            </a:pPr>
            <a:r>
              <a:rPr lang="en-US" sz="2000" kern="0" smtClean="0"/>
              <a:t>	4.  Buy at a low price.  Buy what others are despondently selling.  Then sell what others are despondently buying.</a:t>
            </a:r>
          </a:p>
          <a:p>
            <a:pPr>
              <a:lnSpc>
                <a:spcPct val="90000"/>
              </a:lnSpc>
              <a:buFontTx/>
              <a:buNone/>
            </a:pPr>
            <a:r>
              <a:rPr lang="en-US" sz="2000" kern="0" smtClean="0"/>
              <a:t>	5.  Search for bargains among quality stocks.</a:t>
            </a:r>
          </a:p>
          <a:p>
            <a:pPr>
              <a:lnSpc>
                <a:spcPct val="90000"/>
              </a:lnSpc>
              <a:buFontTx/>
              <a:buNone/>
            </a:pPr>
            <a:r>
              <a:rPr lang="en-US" sz="2000" kern="0" smtClean="0"/>
              <a:t>	6.  Buy value not market trends or economic value.</a:t>
            </a:r>
          </a:p>
          <a:p>
            <a:pPr>
              <a:lnSpc>
                <a:spcPct val="90000"/>
              </a:lnSpc>
              <a:buFontTx/>
              <a:buNone/>
            </a:pPr>
            <a:r>
              <a:rPr lang="en-US" sz="2000" kern="0" smtClean="0"/>
              <a:t>	7.  Diversify.  There is safety in numbers.</a:t>
            </a:r>
          </a:p>
          <a:p>
            <a:pPr>
              <a:lnSpc>
                <a:spcPct val="90000"/>
              </a:lnSpc>
              <a:buFontTx/>
              <a:buNone/>
            </a:pPr>
            <a:r>
              <a:rPr lang="en-US" sz="2000" kern="0" smtClean="0"/>
              <a:t>	8.  Do your homework.  Do not take the word of experts.  	Investigate before you invest.</a:t>
            </a:r>
            <a:endParaRPr lang="en-US" sz="2000" kern="0" dirty="0" smtClean="0"/>
          </a:p>
        </p:txBody>
      </p:sp>
    </p:spTree>
    <p:extLst>
      <p:ext uri="{BB962C8B-B14F-4D97-AF65-F5344CB8AC3E}">
        <p14:creationId xmlns:p14="http://schemas.microsoft.com/office/powerpoint/2010/main" val="198510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6F371-ABAF-4976-8C68-43EFCAF2B1C6}"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49</a:t>
            </a:fld>
            <a:endParaRPr lang="en-US" dirty="0"/>
          </a:p>
        </p:txBody>
      </p:sp>
      <p:sp>
        <p:nvSpPr>
          <p:cNvPr id="5" name="Rectangle 2"/>
          <p:cNvSpPr txBox="1">
            <a:spLocks noChangeArrowheads="1"/>
          </p:cNvSpPr>
          <p:nvPr/>
        </p:nvSpPr>
        <p:spPr>
          <a:xfrm>
            <a:off x="1876647" y="152400"/>
            <a:ext cx="5791200" cy="762000"/>
          </a:xfrm>
          <a:prstGeom prst="rect">
            <a:avLst/>
          </a:prstGeom>
          <a:solidFill>
            <a:srgbClr val="F2F2F2">
              <a:alpha val="89804"/>
            </a:srgbClr>
          </a:solidFill>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defRPr/>
            </a:pPr>
            <a:r>
              <a:rPr lang="en-US" i="1" kern="0" dirty="0" smtClean="0">
                <a:solidFill>
                  <a:srgbClr val="000099"/>
                </a:solidFill>
              </a:rPr>
              <a:t>Templeton’s 16 Rules</a:t>
            </a:r>
          </a:p>
        </p:txBody>
      </p:sp>
      <p:sp>
        <p:nvSpPr>
          <p:cNvPr id="6" name="Rectangle 3"/>
          <p:cNvSpPr txBox="1">
            <a:spLocks noChangeArrowheads="1"/>
          </p:cNvSpPr>
          <p:nvPr/>
        </p:nvSpPr>
        <p:spPr>
          <a:xfrm>
            <a:off x="381000" y="1219200"/>
            <a:ext cx="8458200" cy="49530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lnSpc>
                <a:spcPct val="90000"/>
              </a:lnSpc>
              <a:buFontTx/>
              <a:buNone/>
            </a:pPr>
            <a:r>
              <a:rPr lang="en-US" sz="2000" kern="0" dirty="0" smtClean="0"/>
              <a:t>9.  Aggressively monitor your investments. </a:t>
            </a:r>
          </a:p>
          <a:p>
            <a:pPr>
              <a:lnSpc>
                <a:spcPct val="90000"/>
              </a:lnSpc>
              <a:buFontTx/>
              <a:buNone/>
            </a:pPr>
            <a:r>
              <a:rPr lang="en-US" sz="2000" kern="0" dirty="0" smtClean="0"/>
              <a:t>10.  Don’t panic.  Sometimes you won’t have everything sold as the market crashes.  Once the market has crashed, don’t sell unless you find another more attractive undervalued stock to buy.</a:t>
            </a:r>
          </a:p>
          <a:p>
            <a:pPr>
              <a:lnSpc>
                <a:spcPct val="90000"/>
              </a:lnSpc>
              <a:buFontTx/>
              <a:buNone/>
            </a:pPr>
            <a:r>
              <a:rPr lang="en-US" sz="2000" kern="0" dirty="0" smtClean="0"/>
              <a:t>11.  Learn from your mistakes, but do not dwell on them.</a:t>
            </a:r>
          </a:p>
          <a:p>
            <a:pPr>
              <a:lnSpc>
                <a:spcPct val="90000"/>
              </a:lnSpc>
              <a:buFontTx/>
              <a:buNone/>
            </a:pPr>
            <a:r>
              <a:rPr lang="en-US" sz="2000" kern="0" dirty="0" smtClean="0"/>
              <a:t>12.  Begin with prayer, you will think more clearly.</a:t>
            </a:r>
          </a:p>
          <a:p>
            <a:pPr>
              <a:lnSpc>
                <a:spcPct val="90000"/>
              </a:lnSpc>
              <a:buFontTx/>
              <a:buNone/>
            </a:pPr>
            <a:r>
              <a:rPr lang="en-US" sz="2000" kern="0" dirty="0" smtClean="0"/>
              <a:t>13.  Outperforming the market is a difficult task, you must outthink the </a:t>
            </a:r>
          </a:p>
          <a:p>
            <a:pPr>
              <a:lnSpc>
                <a:spcPct val="90000"/>
              </a:lnSpc>
              <a:buFontTx/>
              <a:buNone/>
            </a:pPr>
            <a:r>
              <a:rPr lang="en-US" sz="2000" kern="0" dirty="0" smtClean="0"/>
              <a:t>	managers of the largest institutions.</a:t>
            </a:r>
          </a:p>
          <a:p>
            <a:pPr>
              <a:lnSpc>
                <a:spcPct val="90000"/>
              </a:lnSpc>
              <a:buFontTx/>
              <a:buNone/>
            </a:pPr>
            <a:r>
              <a:rPr lang="en-US" sz="2000" kern="0" dirty="0" smtClean="0"/>
              <a:t>14.  Success is a process of continually seeking answers to new questions.</a:t>
            </a:r>
          </a:p>
          <a:p>
            <a:pPr>
              <a:lnSpc>
                <a:spcPct val="90000"/>
              </a:lnSpc>
              <a:buFontTx/>
              <a:buNone/>
            </a:pPr>
            <a:r>
              <a:rPr lang="en-US" sz="2000" kern="0" dirty="0" smtClean="0"/>
              <a:t>15.  There is no free lunch.  Do not invest on sentiment.  Never invest in an IPO.  Never invest on a tip.  Run the numbers and research the quality of management.</a:t>
            </a:r>
          </a:p>
          <a:p>
            <a:pPr>
              <a:lnSpc>
                <a:spcPct val="90000"/>
              </a:lnSpc>
              <a:buFontTx/>
              <a:buNone/>
            </a:pPr>
            <a:r>
              <a:rPr lang="en-US" sz="2000" kern="0" dirty="0" smtClean="0"/>
              <a:t>16.  Do not be fearful or negative too often.  For 100 years optimists have carried the day in U.S. Stocks.</a:t>
            </a:r>
          </a:p>
        </p:txBody>
      </p:sp>
    </p:spTree>
    <p:extLst>
      <p:ext uri="{BB962C8B-B14F-4D97-AF65-F5344CB8AC3E}">
        <p14:creationId xmlns:p14="http://schemas.microsoft.com/office/powerpoint/2010/main" val="398705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372E5-3A6E-470F-BDCC-824D44802293}"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5</a:t>
            </a:fld>
            <a:endParaRPr lang="en-US" dirty="0"/>
          </a:p>
        </p:txBody>
      </p:sp>
      <p:sp>
        <p:nvSpPr>
          <p:cNvPr id="5" name="Rectangle 2"/>
          <p:cNvSpPr txBox="1">
            <a:spLocks noChangeArrowheads="1"/>
          </p:cNvSpPr>
          <p:nvPr/>
        </p:nvSpPr>
        <p:spPr>
          <a:xfrm>
            <a:off x="762000" y="685800"/>
            <a:ext cx="76200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smtClean="0">
                <a:solidFill>
                  <a:srgbClr val="000099"/>
                </a:solidFill>
                <a:effectLst>
                  <a:outerShdw blurRad="38100" dist="38100" dir="2700000" algn="tl">
                    <a:srgbClr val="C0C0C0"/>
                  </a:outerShdw>
                </a:effectLst>
              </a:rPr>
              <a:t>Common Stock Basics</a:t>
            </a:r>
            <a:endParaRPr lang="en-US" i="1" u="sng" kern="0" dirty="0" smtClean="0">
              <a:solidFill>
                <a:srgbClr val="000099"/>
              </a:solidFill>
              <a:effectLst>
                <a:outerShdw blurRad="38100" dist="38100" dir="2700000" algn="tl">
                  <a:srgbClr val="C0C0C0"/>
                </a:outerShdw>
              </a:effectLst>
            </a:endParaRPr>
          </a:p>
        </p:txBody>
      </p:sp>
      <p:sp>
        <p:nvSpPr>
          <p:cNvPr id="6" name="Rectangle 3"/>
          <p:cNvSpPr txBox="1">
            <a:spLocks noChangeArrowheads="1"/>
          </p:cNvSpPr>
          <p:nvPr/>
        </p:nvSpPr>
        <p:spPr>
          <a:xfrm>
            <a:off x="762000" y="1828800"/>
            <a:ext cx="7620000" cy="42672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sz="1800" kern="0" dirty="0" smtClean="0"/>
              <a:t>9.  </a:t>
            </a:r>
            <a:r>
              <a:rPr lang="en-US" sz="1800" kern="0" dirty="0" smtClean="0">
                <a:solidFill>
                  <a:srgbClr val="FF0000"/>
                </a:solidFill>
              </a:rPr>
              <a:t>Capital Gain</a:t>
            </a:r>
            <a:r>
              <a:rPr lang="en-US" sz="1800" kern="0" dirty="0" smtClean="0"/>
              <a:t>:  </a:t>
            </a:r>
            <a:r>
              <a:rPr lang="en-US" sz="1800" kern="0" dirty="0" smtClean="0">
                <a:cs typeface="Arial" charset="0"/>
              </a:rPr>
              <a:t>Profit that results when the price of a security held by a mutual fund rises above its purchase price and the security is sold (realized gain). If the security continues to be held, the gain is unrealized. A capital loss would occur when the opposite takes place.</a:t>
            </a:r>
          </a:p>
          <a:p>
            <a:pPr>
              <a:buFontTx/>
              <a:buNone/>
            </a:pPr>
            <a:r>
              <a:rPr lang="en-US" sz="1800" kern="0" dirty="0" smtClean="0">
                <a:cs typeface="Arial" charset="0"/>
              </a:rPr>
              <a:t>10. </a:t>
            </a:r>
            <a:r>
              <a:rPr lang="en-US" sz="1800" kern="0" dirty="0" smtClean="0">
                <a:solidFill>
                  <a:srgbClr val="FF0000"/>
                </a:solidFill>
                <a:cs typeface="Arial" charset="0"/>
              </a:rPr>
              <a:t>Growth Stock</a:t>
            </a:r>
            <a:r>
              <a:rPr lang="en-US" sz="1800" kern="0" dirty="0" smtClean="0">
                <a:cs typeface="Arial" charset="0"/>
              </a:rPr>
              <a:t>:  A stock that experiences a continued period of growth exceeding that of the economy. Generally, the duration is over a year in length.</a:t>
            </a:r>
          </a:p>
          <a:p>
            <a:pPr>
              <a:buFontTx/>
              <a:buNone/>
            </a:pPr>
            <a:r>
              <a:rPr lang="en-US" sz="1800" kern="0" dirty="0" smtClean="0">
                <a:cs typeface="Arial" charset="0"/>
              </a:rPr>
              <a:t>11. </a:t>
            </a:r>
            <a:r>
              <a:rPr lang="en-US" sz="1800" kern="0" dirty="0" smtClean="0">
                <a:solidFill>
                  <a:srgbClr val="FF0000"/>
                </a:solidFill>
                <a:cs typeface="Arial" charset="0"/>
              </a:rPr>
              <a:t>Income Stock</a:t>
            </a:r>
            <a:r>
              <a:rPr lang="en-US" sz="1800" kern="0" dirty="0" smtClean="0">
                <a:cs typeface="Arial" charset="0"/>
              </a:rPr>
              <a:t>:  A stock that has a high, consistent, dividend paid annually.</a:t>
            </a:r>
          </a:p>
          <a:p>
            <a:pPr>
              <a:buFontTx/>
              <a:buNone/>
            </a:pPr>
            <a:r>
              <a:rPr lang="en-US" sz="1800" kern="0" dirty="0" smtClean="0">
                <a:cs typeface="Arial" charset="0"/>
              </a:rPr>
              <a:t>12. </a:t>
            </a:r>
            <a:r>
              <a:rPr lang="en-US" sz="1800" kern="0" dirty="0" smtClean="0">
                <a:solidFill>
                  <a:srgbClr val="FF0000"/>
                </a:solidFill>
                <a:cs typeface="Arial" charset="0"/>
              </a:rPr>
              <a:t>Speculative Stock</a:t>
            </a:r>
            <a:r>
              <a:rPr lang="en-US" sz="1800" kern="0" dirty="0" smtClean="0">
                <a:cs typeface="Arial" charset="0"/>
              </a:rPr>
              <a:t>: Stocks that offer the potential for substantial price appreciation, usually because of some special situation such as new management or the introduction of a promising new product.</a:t>
            </a:r>
          </a:p>
          <a:p>
            <a:pPr>
              <a:buFontTx/>
              <a:buNone/>
            </a:pPr>
            <a:endParaRPr lang="en-US" sz="1800" kern="0" dirty="0" smtClean="0">
              <a:cs typeface="Arial" charset="0"/>
            </a:endParaRPr>
          </a:p>
          <a:p>
            <a:pPr>
              <a:buFontTx/>
              <a:buNone/>
            </a:pPr>
            <a:endParaRPr lang="en-US" sz="1800" kern="0" dirty="0" smtClean="0">
              <a:cs typeface="Arial" charset="0"/>
            </a:endParaRPr>
          </a:p>
          <a:p>
            <a:pPr>
              <a:buFontTx/>
              <a:buNone/>
            </a:pPr>
            <a:endParaRPr lang="en-US" sz="1800" kern="0" dirty="0" smtClean="0"/>
          </a:p>
        </p:txBody>
      </p:sp>
    </p:spTree>
    <p:extLst>
      <p:ext uri="{BB962C8B-B14F-4D97-AF65-F5344CB8AC3E}">
        <p14:creationId xmlns:p14="http://schemas.microsoft.com/office/powerpoint/2010/main" val="3467315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790FE-1AA1-423D-88B1-52E749A32EE9}"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50</a:t>
            </a:fld>
            <a:endParaRPr lang="en-US" dirty="0"/>
          </a:p>
        </p:txBody>
      </p:sp>
      <p:sp>
        <p:nvSpPr>
          <p:cNvPr id="5" name="TextBox 4"/>
          <p:cNvSpPr txBox="1"/>
          <p:nvPr/>
        </p:nvSpPr>
        <p:spPr>
          <a:xfrm>
            <a:off x="2667000" y="3048000"/>
            <a:ext cx="3810000" cy="923330"/>
          </a:xfrm>
          <a:prstGeom prst="rect">
            <a:avLst/>
          </a:prstGeom>
          <a:solidFill>
            <a:srgbClr val="000099">
              <a:alpha val="89804"/>
            </a:srgbClr>
          </a:solidFill>
        </p:spPr>
        <p:txBody>
          <a:bodyPr wrap="square" rtlCol="0">
            <a:spAutoFit/>
          </a:bodyPr>
          <a:lstStyle/>
          <a:p>
            <a:pPr algn="ctr"/>
            <a:r>
              <a:rPr lang="en-US" sz="5400" dirty="0" smtClean="0">
                <a:solidFill>
                  <a:schemeClr val="bg1">
                    <a:lumMod val="95000"/>
                  </a:schemeClr>
                </a:solidFill>
              </a:rPr>
              <a:t>The End</a:t>
            </a:r>
            <a:endParaRPr lang="en-US" sz="5400" dirty="0">
              <a:solidFill>
                <a:schemeClr val="bg1">
                  <a:lumMod val="95000"/>
                </a:schemeClr>
              </a:solidFill>
            </a:endParaRPr>
          </a:p>
        </p:txBody>
      </p:sp>
    </p:spTree>
    <p:extLst>
      <p:ext uri="{BB962C8B-B14F-4D97-AF65-F5344CB8AC3E}">
        <p14:creationId xmlns:p14="http://schemas.microsoft.com/office/powerpoint/2010/main" val="452500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A256B7-5D2B-4407-995A-CC1C951535B4}"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6</a:t>
            </a:fld>
            <a:endParaRPr lang="en-US" dirty="0"/>
          </a:p>
        </p:txBody>
      </p:sp>
      <p:sp>
        <p:nvSpPr>
          <p:cNvPr id="5" name="Rectangle 1026"/>
          <p:cNvSpPr txBox="1">
            <a:spLocks noChangeArrowheads="1"/>
          </p:cNvSpPr>
          <p:nvPr/>
        </p:nvSpPr>
        <p:spPr>
          <a:xfrm>
            <a:off x="1128823" y="1143000"/>
            <a:ext cx="7467600" cy="762000"/>
          </a:xfrm>
          <a:prstGeom prst="rect">
            <a:avLst/>
          </a:prstGeom>
          <a:solidFill>
            <a:srgbClr val="F2F2F2">
              <a:alpha val="89804"/>
            </a:srgbClr>
          </a:solidFill>
        </p:spPr>
        <p:txBody>
          <a:bodyPr/>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i="1" u="sng" kern="0" smtClean="0">
                <a:solidFill>
                  <a:srgbClr val="000099"/>
                </a:solidFill>
                <a:effectLst>
                  <a:outerShdw blurRad="38100" dist="38100" dir="2700000" algn="tl">
                    <a:srgbClr val="C0C0C0"/>
                  </a:outerShdw>
                </a:effectLst>
              </a:rPr>
              <a:t>Common Stock Basics</a:t>
            </a:r>
            <a:endParaRPr lang="en-US" i="1" u="sng" kern="0" dirty="0" smtClean="0">
              <a:solidFill>
                <a:srgbClr val="000099"/>
              </a:solidFill>
              <a:effectLst>
                <a:outerShdw blurRad="38100" dist="38100" dir="2700000" algn="tl">
                  <a:srgbClr val="C0C0C0"/>
                </a:outerShdw>
              </a:effectLst>
            </a:endParaRPr>
          </a:p>
        </p:txBody>
      </p:sp>
      <p:sp>
        <p:nvSpPr>
          <p:cNvPr id="6" name="Rectangle 1027"/>
          <p:cNvSpPr txBox="1">
            <a:spLocks noChangeArrowheads="1"/>
          </p:cNvSpPr>
          <p:nvPr/>
        </p:nvSpPr>
        <p:spPr>
          <a:xfrm>
            <a:off x="1066800" y="2133600"/>
            <a:ext cx="7620000" cy="4038600"/>
          </a:xfrm>
          <a:prstGeom prst="rect">
            <a:avLst/>
          </a:prstGeom>
          <a:solidFill>
            <a:srgbClr val="F2F2F2">
              <a:alpha val="89804"/>
            </a:srgbClr>
          </a:solidFill>
        </p:spPr>
        <p:txBody>
          <a:bodyPr/>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endParaRPr lang="en-US" sz="1800" kern="0" dirty="0" smtClean="0"/>
          </a:p>
          <a:p>
            <a:pPr>
              <a:buFontTx/>
              <a:buNone/>
            </a:pPr>
            <a:r>
              <a:rPr lang="en-US" sz="2000" kern="0" dirty="0" smtClean="0"/>
              <a:t>13. </a:t>
            </a:r>
            <a:r>
              <a:rPr lang="en-US" sz="2000" kern="0" dirty="0" smtClean="0">
                <a:solidFill>
                  <a:srgbClr val="FF0000"/>
                </a:solidFill>
              </a:rPr>
              <a:t>Cyclical Stocks</a:t>
            </a:r>
            <a:r>
              <a:rPr lang="en-US" sz="2000" kern="0" dirty="0" smtClean="0"/>
              <a:t>: these are stocks whose earnings and overall market performance are closely linked to the general state of the economy.</a:t>
            </a:r>
          </a:p>
          <a:p>
            <a:pPr>
              <a:buFontTx/>
              <a:buNone/>
            </a:pPr>
            <a:r>
              <a:rPr lang="en-US" sz="2000" kern="0" dirty="0" smtClean="0"/>
              <a:t>14. </a:t>
            </a:r>
            <a:r>
              <a:rPr lang="en-US" sz="2000" kern="0" dirty="0" smtClean="0">
                <a:solidFill>
                  <a:srgbClr val="FF0000"/>
                </a:solidFill>
              </a:rPr>
              <a:t>Defensive Stocks</a:t>
            </a:r>
            <a:r>
              <a:rPr lang="en-US" sz="2000" kern="0" dirty="0" smtClean="0"/>
              <a:t>: these stocks tend to hold their own, and even do well, when the economy starts to falter.</a:t>
            </a:r>
          </a:p>
          <a:p>
            <a:pPr>
              <a:buFontTx/>
              <a:buNone/>
            </a:pPr>
            <a:r>
              <a:rPr lang="en-US" sz="2000" kern="0" dirty="0" smtClean="0"/>
              <a:t>15. </a:t>
            </a:r>
            <a:r>
              <a:rPr lang="en-US" sz="2000" kern="0" dirty="0" smtClean="0">
                <a:solidFill>
                  <a:srgbClr val="FF0000"/>
                </a:solidFill>
              </a:rPr>
              <a:t>Mid-cap stocks</a:t>
            </a:r>
            <a:r>
              <a:rPr lang="en-US" sz="2000" kern="0" dirty="0" smtClean="0"/>
              <a:t>: are medium-sized companies, generally with market values of less than $4-$5 billion but more than $1 billion.</a:t>
            </a:r>
          </a:p>
          <a:p>
            <a:pPr>
              <a:buFontTx/>
              <a:buNone/>
            </a:pPr>
            <a:r>
              <a:rPr lang="en-US" sz="2000" kern="0" dirty="0" smtClean="0"/>
              <a:t>16. </a:t>
            </a:r>
            <a:r>
              <a:rPr lang="en-US" sz="2000" kern="0" dirty="0" smtClean="0">
                <a:solidFill>
                  <a:srgbClr val="FF0000"/>
                </a:solidFill>
              </a:rPr>
              <a:t>Small-cap stocks</a:t>
            </a:r>
            <a:r>
              <a:rPr lang="en-US" sz="2000" kern="0" dirty="0" smtClean="0"/>
              <a:t>: are stocks that generally have market values of less than $1 billion but can offer above-average returns.</a:t>
            </a:r>
          </a:p>
        </p:txBody>
      </p:sp>
    </p:spTree>
    <p:extLst>
      <p:ext uri="{BB962C8B-B14F-4D97-AF65-F5344CB8AC3E}">
        <p14:creationId xmlns:p14="http://schemas.microsoft.com/office/powerpoint/2010/main" val="1067942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54B9E-02A0-4EB3-82E2-9312C2D16E77}"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7</a:t>
            </a:fld>
            <a:endParaRPr lang="en-US" dirty="0"/>
          </a:p>
        </p:txBody>
      </p:sp>
      <p:sp>
        <p:nvSpPr>
          <p:cNvPr id="5" name="Rectangle 2"/>
          <p:cNvSpPr txBox="1">
            <a:spLocks noChangeArrowheads="1"/>
          </p:cNvSpPr>
          <p:nvPr/>
        </p:nvSpPr>
        <p:spPr>
          <a:xfrm>
            <a:off x="990600" y="611372"/>
            <a:ext cx="7620000" cy="76200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b="0" i="1" kern="0" dirty="0" smtClean="0">
                <a:solidFill>
                  <a:srgbClr val="8901F3"/>
                </a:solidFill>
              </a:rPr>
              <a:t> </a:t>
            </a:r>
            <a:r>
              <a:rPr lang="en-US" sz="3200" i="1" u="sng" kern="0" dirty="0" smtClean="0">
                <a:solidFill>
                  <a:srgbClr val="000099"/>
                </a:solidFill>
                <a:effectLst>
                  <a:outerShdw blurRad="38100" dist="38100" dir="2700000" algn="tl">
                    <a:srgbClr val="C0C0C0"/>
                  </a:outerShdw>
                </a:effectLst>
              </a:rPr>
              <a:t>Other Common Stock Values</a:t>
            </a:r>
          </a:p>
        </p:txBody>
      </p:sp>
      <p:sp>
        <p:nvSpPr>
          <p:cNvPr id="6" name="Rectangle 3"/>
          <p:cNvSpPr txBox="1">
            <a:spLocks noChangeArrowheads="1"/>
          </p:cNvSpPr>
          <p:nvPr/>
        </p:nvSpPr>
        <p:spPr>
          <a:xfrm>
            <a:off x="990600" y="1600200"/>
            <a:ext cx="7620000" cy="4267200"/>
          </a:xfrm>
          <a:prstGeom prst="rect">
            <a:avLst/>
          </a:prstGeom>
          <a:solidFill>
            <a:srgbClr val="F2F2F2">
              <a:alpha val="89804"/>
            </a:srgbClr>
          </a:solidFill>
        </p:spPr>
        <p:txBody>
          <a:bodyPr lIns="92075" tIns="46038" rIns="92075" bIns="46038"/>
          <a:lstStyle>
            <a:lvl1pPr marL="342900" indent="-342900" algn="l" rtl="0" eaLnBrk="0" fontAlgn="base" hangingPunct="0">
              <a:spcBef>
                <a:spcPct val="20000"/>
              </a:spcBef>
              <a:spcAft>
                <a:spcPct val="0"/>
              </a:spcAft>
              <a:buClr>
                <a:srgbClr val="000099"/>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99"/>
              </a:buClr>
              <a:buChar char="–"/>
              <a:defRPr sz="2800" b="1">
                <a:solidFill>
                  <a:schemeClr val="tx1"/>
                </a:solidFill>
                <a:latin typeface="+mn-lt"/>
              </a:defRPr>
            </a:lvl2pPr>
            <a:lvl3pPr marL="1143000" indent="-228600" algn="l" rtl="0" eaLnBrk="0" fontAlgn="base" hangingPunct="0">
              <a:spcBef>
                <a:spcPct val="20000"/>
              </a:spcBef>
              <a:spcAft>
                <a:spcPct val="0"/>
              </a:spcAft>
              <a:buClr>
                <a:srgbClr val="000099"/>
              </a:buClr>
              <a:buChar char="•"/>
              <a:defRPr sz="2400" b="1">
                <a:solidFill>
                  <a:schemeClr val="tx1"/>
                </a:solidFill>
                <a:latin typeface="+mn-lt"/>
              </a:defRPr>
            </a:lvl3pPr>
            <a:lvl4pPr marL="1600200" indent="-228600" algn="l" rtl="0" eaLnBrk="0" fontAlgn="base" hangingPunct="0">
              <a:spcBef>
                <a:spcPct val="20000"/>
              </a:spcBef>
              <a:spcAft>
                <a:spcPct val="0"/>
              </a:spcAft>
              <a:buClr>
                <a:srgbClr val="000099"/>
              </a:buClr>
              <a:buChar char="–"/>
              <a:defRPr sz="2000" b="1">
                <a:solidFill>
                  <a:schemeClr val="tx1"/>
                </a:solidFill>
                <a:latin typeface="+mn-lt"/>
              </a:defRPr>
            </a:lvl4pPr>
            <a:lvl5pPr marL="2057400" indent="-228600" algn="l" rtl="0" eaLnBrk="0" fontAlgn="base" hangingPunct="0">
              <a:spcBef>
                <a:spcPct val="20000"/>
              </a:spcBef>
              <a:spcAft>
                <a:spcPct val="0"/>
              </a:spcAft>
              <a:buClr>
                <a:srgbClr val="000099"/>
              </a:buClr>
              <a:buChar char="»"/>
              <a:defRPr sz="2000" b="1">
                <a:solidFill>
                  <a:schemeClr val="tx1"/>
                </a:solidFill>
                <a:latin typeface="+mn-lt"/>
              </a:defRPr>
            </a:lvl5pPr>
            <a:lvl6pPr marL="2514600" indent="-228600" algn="l" rtl="0" eaLnBrk="0" fontAlgn="base" hangingPunct="0">
              <a:spcBef>
                <a:spcPct val="20000"/>
              </a:spcBef>
              <a:spcAft>
                <a:spcPct val="0"/>
              </a:spcAft>
              <a:buClr>
                <a:srgbClr val="000099"/>
              </a:buClr>
              <a:buChar char="»"/>
              <a:defRPr sz="2000" b="1">
                <a:solidFill>
                  <a:schemeClr val="tx1"/>
                </a:solidFill>
                <a:latin typeface="+mn-lt"/>
              </a:defRPr>
            </a:lvl6pPr>
            <a:lvl7pPr marL="2971800" indent="-228600" algn="l" rtl="0" eaLnBrk="0" fontAlgn="base" hangingPunct="0">
              <a:spcBef>
                <a:spcPct val="20000"/>
              </a:spcBef>
              <a:spcAft>
                <a:spcPct val="0"/>
              </a:spcAft>
              <a:buClr>
                <a:srgbClr val="000099"/>
              </a:buClr>
              <a:buChar char="»"/>
              <a:defRPr sz="2000" b="1">
                <a:solidFill>
                  <a:schemeClr val="tx1"/>
                </a:solidFill>
                <a:latin typeface="+mn-lt"/>
              </a:defRPr>
            </a:lvl7pPr>
            <a:lvl8pPr marL="3429000" indent="-228600" algn="l" rtl="0" eaLnBrk="0" fontAlgn="base" hangingPunct="0">
              <a:spcBef>
                <a:spcPct val="20000"/>
              </a:spcBef>
              <a:spcAft>
                <a:spcPct val="0"/>
              </a:spcAft>
              <a:buClr>
                <a:srgbClr val="000099"/>
              </a:buClr>
              <a:buChar char="»"/>
              <a:defRPr sz="2000" b="1">
                <a:solidFill>
                  <a:schemeClr val="tx1"/>
                </a:solidFill>
                <a:latin typeface="+mn-lt"/>
              </a:defRPr>
            </a:lvl8pPr>
            <a:lvl9pPr marL="3886200" indent="-228600" algn="l" rtl="0" eaLnBrk="0" fontAlgn="base" hangingPunct="0">
              <a:spcBef>
                <a:spcPct val="20000"/>
              </a:spcBef>
              <a:spcAft>
                <a:spcPct val="0"/>
              </a:spcAft>
              <a:buClr>
                <a:srgbClr val="000099"/>
              </a:buClr>
              <a:buChar char="»"/>
              <a:defRPr sz="2000" b="1">
                <a:solidFill>
                  <a:schemeClr val="tx1"/>
                </a:solidFill>
                <a:latin typeface="+mn-lt"/>
              </a:defRPr>
            </a:lvl9pPr>
          </a:lstStyle>
          <a:p>
            <a:pPr>
              <a:buFontTx/>
              <a:buNone/>
            </a:pPr>
            <a:r>
              <a:rPr lang="en-US" kern="0" dirty="0" smtClean="0"/>
              <a:t>	</a:t>
            </a:r>
            <a:r>
              <a:rPr lang="en-US" sz="2000" kern="0" dirty="0" smtClean="0"/>
              <a:t>17.  </a:t>
            </a:r>
            <a:r>
              <a:rPr lang="en-US" sz="2000" kern="0" dirty="0" smtClean="0">
                <a:solidFill>
                  <a:srgbClr val="FF0000"/>
                </a:solidFill>
              </a:rPr>
              <a:t>Par Value</a:t>
            </a:r>
            <a:r>
              <a:rPr lang="en-US" sz="2000" kern="0" dirty="0" smtClean="0"/>
              <a:t>: </a:t>
            </a:r>
            <a:r>
              <a:rPr lang="en-US" sz="2000" kern="0" dirty="0" smtClean="0">
                <a:cs typeface="Arial" charset="0"/>
              </a:rPr>
              <a:t>A dollar amount that is assigned to a </a:t>
            </a:r>
            <a:r>
              <a:rPr lang="en-US" sz="2000" b="0" u="sng" kern="0" dirty="0" smtClean="0">
                <a:solidFill>
                  <a:srgbClr val="006400"/>
                </a:solidFill>
                <a:cs typeface="Arial" charset="0"/>
              </a:rPr>
              <a:t>security</a:t>
            </a:r>
            <a:r>
              <a:rPr lang="en-US" sz="2000" kern="0" dirty="0" smtClean="0">
                <a:cs typeface="Arial" charset="0"/>
              </a:rPr>
              <a:t> when representing the value contributed for each share in cash or goods. </a:t>
            </a:r>
          </a:p>
          <a:p>
            <a:pPr>
              <a:buFontTx/>
              <a:buNone/>
            </a:pPr>
            <a:r>
              <a:rPr lang="en-US" sz="2000" kern="0" dirty="0" smtClean="0"/>
              <a:t>	18.  </a:t>
            </a:r>
            <a:r>
              <a:rPr lang="en-US" sz="2000" kern="0" dirty="0" smtClean="0">
                <a:solidFill>
                  <a:srgbClr val="FF0000"/>
                </a:solidFill>
              </a:rPr>
              <a:t>Book Value</a:t>
            </a:r>
            <a:r>
              <a:rPr lang="en-US" sz="2000" kern="0" dirty="0" smtClean="0"/>
              <a:t>: the value of the equity of the firm divided by the number of shares outstanding.</a:t>
            </a:r>
          </a:p>
          <a:p>
            <a:pPr>
              <a:buFontTx/>
              <a:buNone/>
            </a:pPr>
            <a:r>
              <a:rPr lang="en-US" sz="2000" kern="0" dirty="0" smtClean="0"/>
              <a:t>	19.  </a:t>
            </a:r>
            <a:r>
              <a:rPr lang="en-US" sz="2000" kern="0" dirty="0" smtClean="0">
                <a:solidFill>
                  <a:srgbClr val="FF0000"/>
                </a:solidFill>
              </a:rPr>
              <a:t>Liquidation Value</a:t>
            </a:r>
            <a:r>
              <a:rPr lang="en-US" sz="2000" kern="0" dirty="0" smtClean="0"/>
              <a:t>:  the value obtained for selling all the assets of the corporation on the auction block.</a:t>
            </a:r>
          </a:p>
          <a:p>
            <a:pPr>
              <a:buFontTx/>
              <a:buNone/>
            </a:pPr>
            <a:r>
              <a:rPr lang="en-US" sz="2000" kern="0" dirty="0" smtClean="0"/>
              <a:t>	20.  </a:t>
            </a:r>
            <a:r>
              <a:rPr lang="en-US" sz="2000" kern="0" dirty="0" smtClean="0">
                <a:solidFill>
                  <a:srgbClr val="FF0000"/>
                </a:solidFill>
              </a:rPr>
              <a:t>Market Value</a:t>
            </a:r>
            <a:r>
              <a:rPr lang="en-US" sz="2000" kern="0" dirty="0" smtClean="0"/>
              <a:t>:  the current market price of the stock times the number of shares outstanding.</a:t>
            </a:r>
          </a:p>
          <a:p>
            <a:pPr>
              <a:buFontTx/>
              <a:buNone/>
            </a:pPr>
            <a:r>
              <a:rPr lang="en-US" sz="2000" kern="0" dirty="0" smtClean="0"/>
              <a:t>	21.  </a:t>
            </a:r>
            <a:r>
              <a:rPr lang="en-US" sz="2000" kern="0" dirty="0" smtClean="0">
                <a:solidFill>
                  <a:srgbClr val="FF0000"/>
                </a:solidFill>
              </a:rPr>
              <a:t>Investment (Intrinsic) Value</a:t>
            </a:r>
            <a:r>
              <a:rPr lang="en-US" sz="2000" kern="0" dirty="0" smtClean="0"/>
              <a:t>: the value of the corporation based on discounted cash flow analysis and the income generating capacity of the firm.</a:t>
            </a:r>
          </a:p>
        </p:txBody>
      </p:sp>
    </p:spTree>
    <p:extLst>
      <p:ext uri="{BB962C8B-B14F-4D97-AF65-F5344CB8AC3E}">
        <p14:creationId xmlns:p14="http://schemas.microsoft.com/office/powerpoint/2010/main" val="2672175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27432-C2CC-44B7-AB7D-4CE7167FADFD}"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8</a:t>
            </a:fld>
            <a:endParaRPr lang="en-US" dirty="0"/>
          </a:p>
        </p:txBody>
      </p:sp>
      <p:sp>
        <p:nvSpPr>
          <p:cNvPr id="5" name="Rectangle 2"/>
          <p:cNvSpPr txBox="1">
            <a:spLocks noChangeArrowheads="1"/>
          </p:cNvSpPr>
          <p:nvPr/>
        </p:nvSpPr>
        <p:spPr>
          <a:xfrm>
            <a:off x="1447800" y="228600"/>
            <a:ext cx="6629400" cy="76200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u="sng" kern="0" smtClean="0">
                <a:solidFill>
                  <a:srgbClr val="000099"/>
                </a:solidFill>
                <a:effectLst>
                  <a:outerShdw blurRad="38100" dist="38100" dir="2700000" algn="tl">
                    <a:srgbClr val="C0C0C0"/>
                  </a:outerShdw>
                </a:effectLst>
              </a:rPr>
              <a:t>Stock Market Mentality</a:t>
            </a:r>
            <a:endParaRPr lang="en-US" sz="3600" i="1" u="sng" kern="0" dirty="0" smtClean="0">
              <a:solidFill>
                <a:srgbClr val="000099"/>
              </a:solidFill>
              <a:effectLst>
                <a:outerShdw blurRad="38100" dist="38100" dir="2700000" algn="tl">
                  <a:srgbClr val="C0C0C0"/>
                </a:outerShdw>
              </a:effectLst>
            </a:endParaRPr>
          </a:p>
        </p:txBody>
      </p:sp>
      <p:sp>
        <p:nvSpPr>
          <p:cNvPr id="6" name="TextBox 5"/>
          <p:cNvSpPr txBox="1"/>
          <p:nvPr/>
        </p:nvSpPr>
        <p:spPr>
          <a:xfrm>
            <a:off x="533400" y="1219200"/>
            <a:ext cx="8153400" cy="5016758"/>
          </a:xfrm>
          <a:prstGeom prst="rect">
            <a:avLst/>
          </a:prstGeom>
          <a:solidFill>
            <a:srgbClr val="F2F2F2">
              <a:alpha val="89804"/>
            </a:srgbClr>
          </a:solidFill>
        </p:spPr>
        <p:txBody>
          <a:bodyPr wrap="square" rtlCol="0">
            <a:spAutoFit/>
          </a:bodyPr>
          <a:lstStyle/>
          <a:p>
            <a:pPr>
              <a:buFont typeface="Wingdings" pitchFamily="2" charset="2"/>
              <a:buChar char="q"/>
            </a:pPr>
            <a:r>
              <a:rPr lang="en-US" sz="2000" b="1" dirty="0" smtClean="0">
                <a:solidFill>
                  <a:srgbClr val="000099"/>
                </a:solidFill>
              </a:rPr>
              <a:t> </a:t>
            </a:r>
            <a:r>
              <a:rPr lang="en-US" sz="2000" b="1" u="sng" dirty="0" smtClean="0">
                <a:solidFill>
                  <a:srgbClr val="FF0000"/>
                </a:solidFill>
              </a:rPr>
              <a:t>Common sense </a:t>
            </a:r>
            <a:r>
              <a:rPr lang="en-US" sz="2000" b="1" dirty="0" smtClean="0">
                <a:solidFill>
                  <a:srgbClr val="000099"/>
                </a:solidFill>
              </a:rPr>
              <a:t>must be the foundation for investing in today’s market.</a:t>
            </a:r>
          </a:p>
          <a:p>
            <a:pPr>
              <a:buFont typeface="Wingdings" pitchFamily="2" charset="2"/>
              <a:buChar char="q"/>
            </a:pPr>
            <a:r>
              <a:rPr lang="en-US" sz="2000" b="1" dirty="0" smtClean="0">
                <a:solidFill>
                  <a:srgbClr val="000099"/>
                </a:solidFill>
              </a:rPr>
              <a:t> Yet the paradox is that this concept is uncommon among investors in today’s marketplace.</a:t>
            </a:r>
          </a:p>
          <a:p>
            <a:pPr>
              <a:buFont typeface="Wingdings" pitchFamily="2" charset="2"/>
              <a:buChar char="q"/>
            </a:pPr>
            <a:r>
              <a:rPr lang="en-US" sz="2000" b="1" dirty="0" smtClean="0">
                <a:solidFill>
                  <a:srgbClr val="000099"/>
                </a:solidFill>
              </a:rPr>
              <a:t> People often refer to a stock or the market as either </a:t>
            </a:r>
            <a:r>
              <a:rPr lang="en-US" sz="2000" b="1" dirty="0" smtClean="0">
                <a:solidFill>
                  <a:srgbClr val="FF0000"/>
                </a:solidFill>
              </a:rPr>
              <a:t>“overvalued” </a:t>
            </a:r>
            <a:r>
              <a:rPr lang="en-US" sz="2000" b="1" dirty="0" smtClean="0">
                <a:solidFill>
                  <a:srgbClr val="000099"/>
                </a:solidFill>
              </a:rPr>
              <a:t>or </a:t>
            </a:r>
            <a:r>
              <a:rPr lang="en-US" sz="2000" b="1" dirty="0" smtClean="0">
                <a:solidFill>
                  <a:srgbClr val="FF0000"/>
                </a:solidFill>
              </a:rPr>
              <a:t>“undervalued” </a:t>
            </a:r>
            <a:r>
              <a:rPr lang="en-US" sz="2000" b="1" dirty="0" smtClean="0">
                <a:solidFill>
                  <a:srgbClr val="000099"/>
                </a:solidFill>
              </a:rPr>
              <a:t>yet have no idea how to determine  the INTRINSIC VALUE of a stock.  </a:t>
            </a:r>
          </a:p>
          <a:p>
            <a:pPr>
              <a:buFont typeface="Wingdings" pitchFamily="2" charset="2"/>
              <a:buChar char="q"/>
            </a:pPr>
            <a:r>
              <a:rPr lang="en-US" sz="2000" b="1" dirty="0" smtClean="0">
                <a:solidFill>
                  <a:srgbClr val="000099"/>
                </a:solidFill>
              </a:rPr>
              <a:t> In simple terms a stock or more accurately all the stock of a company, is the </a:t>
            </a:r>
            <a:r>
              <a:rPr lang="en-US" sz="2000" b="1" dirty="0" smtClean="0">
                <a:solidFill>
                  <a:srgbClr val="FF0000"/>
                </a:solidFill>
              </a:rPr>
              <a:t>SUM of all future cash flows </a:t>
            </a:r>
            <a:r>
              <a:rPr lang="en-US" sz="2000" b="1" dirty="0" smtClean="0">
                <a:solidFill>
                  <a:srgbClr val="000099"/>
                </a:solidFill>
              </a:rPr>
              <a:t>the shares will generate in the future discounted to their PRESENT VALUE.</a:t>
            </a:r>
          </a:p>
          <a:p>
            <a:pPr>
              <a:buFont typeface="Wingdings" pitchFamily="2" charset="2"/>
              <a:buChar char="q"/>
            </a:pPr>
            <a:r>
              <a:rPr lang="en-US" sz="2000" b="1" dirty="0" smtClean="0">
                <a:solidFill>
                  <a:srgbClr val="000099"/>
                </a:solidFill>
              </a:rPr>
              <a:t> Estimating that amount of cash flow and its present value are at the </a:t>
            </a:r>
            <a:r>
              <a:rPr lang="en-US" sz="2000" b="1" dirty="0" smtClean="0">
                <a:solidFill>
                  <a:srgbClr val="FF0000"/>
                </a:solidFill>
              </a:rPr>
              <a:t>heart</a:t>
            </a:r>
            <a:r>
              <a:rPr lang="en-US" sz="2000" b="1" dirty="0" smtClean="0">
                <a:solidFill>
                  <a:srgbClr val="000099"/>
                </a:solidFill>
              </a:rPr>
              <a:t> of </a:t>
            </a:r>
            <a:r>
              <a:rPr lang="en-US" sz="2000" b="1" dirty="0" smtClean="0">
                <a:solidFill>
                  <a:srgbClr val="FF0000"/>
                </a:solidFill>
              </a:rPr>
              <a:t>FUNDAMENTAL ANALYSIS</a:t>
            </a:r>
            <a:r>
              <a:rPr lang="en-US" sz="2000" b="1" dirty="0" smtClean="0">
                <a:solidFill>
                  <a:srgbClr val="000099"/>
                </a:solidFill>
              </a:rPr>
              <a:t>.</a:t>
            </a:r>
          </a:p>
          <a:p>
            <a:pPr>
              <a:buFont typeface="Wingdings" pitchFamily="2" charset="2"/>
              <a:buChar char="q"/>
            </a:pPr>
            <a:r>
              <a:rPr lang="en-US" sz="2000" b="1" dirty="0" smtClean="0">
                <a:solidFill>
                  <a:srgbClr val="000099"/>
                </a:solidFill>
              </a:rPr>
              <a:t> Therefore, it is more accurate to refer to a stock or index as either </a:t>
            </a:r>
            <a:r>
              <a:rPr lang="en-US" sz="2000" b="1" dirty="0" smtClean="0">
                <a:solidFill>
                  <a:srgbClr val="FF0000"/>
                </a:solidFill>
              </a:rPr>
              <a:t>OVERPRICED</a:t>
            </a:r>
            <a:r>
              <a:rPr lang="en-US" sz="2000" b="1" dirty="0" smtClean="0">
                <a:solidFill>
                  <a:srgbClr val="000099"/>
                </a:solidFill>
              </a:rPr>
              <a:t> or </a:t>
            </a:r>
            <a:r>
              <a:rPr lang="en-US" sz="2000" b="1" dirty="0" smtClean="0">
                <a:solidFill>
                  <a:srgbClr val="FF0000"/>
                </a:solidFill>
              </a:rPr>
              <a:t>UNDERPRICED.</a:t>
            </a:r>
            <a:r>
              <a:rPr lang="en-US" sz="2000" b="1" dirty="0" smtClean="0">
                <a:solidFill>
                  <a:srgbClr val="000099"/>
                </a:solidFill>
              </a:rPr>
              <a:t> </a:t>
            </a:r>
          </a:p>
          <a:p>
            <a:pPr>
              <a:buFont typeface="Wingdings" pitchFamily="2" charset="2"/>
              <a:buChar char="q"/>
            </a:pPr>
            <a:r>
              <a:rPr lang="en-US" sz="2000" b="1" dirty="0" smtClean="0">
                <a:solidFill>
                  <a:srgbClr val="000099"/>
                </a:solidFill>
              </a:rPr>
              <a:t> Today, most institutional and many individual investors are caught up with the </a:t>
            </a:r>
            <a:r>
              <a:rPr lang="en-US" sz="2000" b="1" dirty="0" smtClean="0">
                <a:solidFill>
                  <a:srgbClr val="FF0000"/>
                </a:solidFill>
              </a:rPr>
              <a:t>“market index” </a:t>
            </a:r>
            <a:r>
              <a:rPr lang="en-US" sz="2000" b="1" dirty="0" smtClean="0">
                <a:solidFill>
                  <a:srgbClr val="000099"/>
                </a:solidFill>
              </a:rPr>
              <a:t>and it’s value. For example there is an index on the NASDAQ 100 – with a symbol of </a:t>
            </a:r>
            <a:r>
              <a:rPr lang="en-US" sz="2000" b="1" dirty="0" smtClean="0">
                <a:solidFill>
                  <a:srgbClr val="FF0000"/>
                </a:solidFill>
              </a:rPr>
              <a:t>QQQ</a:t>
            </a:r>
            <a:r>
              <a:rPr lang="en-US" sz="2000" b="1" dirty="0" smtClean="0">
                <a:solidFill>
                  <a:srgbClr val="000099"/>
                </a:solidFill>
              </a:rPr>
              <a:t>.</a:t>
            </a:r>
            <a:endParaRPr lang="en-US" sz="2000" b="1" dirty="0">
              <a:solidFill>
                <a:srgbClr val="000099"/>
              </a:solidFill>
            </a:endParaRPr>
          </a:p>
        </p:txBody>
      </p:sp>
    </p:spTree>
    <p:extLst>
      <p:ext uri="{BB962C8B-B14F-4D97-AF65-F5344CB8AC3E}">
        <p14:creationId xmlns:p14="http://schemas.microsoft.com/office/powerpoint/2010/main" val="1257605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F303C-E8AB-4256-843B-7FB0B4120E77}" type="datetime1">
              <a:rPr lang="en-US" smtClean="0"/>
              <a:t>8/5/2015</a:t>
            </a:fld>
            <a:endParaRPr lang="en-US" dirty="0"/>
          </a:p>
        </p:txBody>
      </p:sp>
      <p:sp>
        <p:nvSpPr>
          <p:cNvPr id="3" name="Footer Placeholder 2"/>
          <p:cNvSpPr>
            <a:spLocks noGrp="1"/>
          </p:cNvSpPr>
          <p:nvPr>
            <p:ph type="ftr" sz="quarter" idx="11"/>
          </p:nvPr>
        </p:nvSpPr>
        <p:spPr/>
        <p:txBody>
          <a:bodyPr/>
          <a:lstStyle/>
          <a:p>
            <a:r>
              <a:rPr lang="en-US" smtClean="0"/>
              <a:t>Professor James Kuhle, Ph.D.</a:t>
            </a:r>
            <a:endParaRPr lang="en-US" dirty="0"/>
          </a:p>
        </p:txBody>
      </p:sp>
      <p:sp>
        <p:nvSpPr>
          <p:cNvPr id="4" name="Slide Number Placeholder 3"/>
          <p:cNvSpPr>
            <a:spLocks noGrp="1"/>
          </p:cNvSpPr>
          <p:nvPr>
            <p:ph type="sldNum" sz="quarter" idx="12"/>
          </p:nvPr>
        </p:nvSpPr>
        <p:spPr/>
        <p:txBody>
          <a:bodyPr/>
          <a:lstStyle/>
          <a:p>
            <a:fld id="{8211CC37-9AA7-4D39-A5D4-C71D818F52A1}" type="slidenum">
              <a:rPr lang="en-US" smtClean="0"/>
              <a:pPr/>
              <a:t>9</a:t>
            </a:fld>
            <a:endParaRPr lang="en-US" dirty="0"/>
          </a:p>
        </p:txBody>
      </p:sp>
      <p:sp>
        <p:nvSpPr>
          <p:cNvPr id="5" name="Rectangle 2"/>
          <p:cNvSpPr txBox="1">
            <a:spLocks noChangeArrowheads="1"/>
          </p:cNvSpPr>
          <p:nvPr/>
        </p:nvSpPr>
        <p:spPr>
          <a:xfrm>
            <a:off x="1540894" y="762000"/>
            <a:ext cx="6460106" cy="762000"/>
          </a:xfrm>
          <a:prstGeom prst="rect">
            <a:avLst/>
          </a:prstGeom>
          <a:solidFill>
            <a:srgbClr val="F2F2F2">
              <a:alpha val="89804"/>
            </a:srgbClr>
          </a:solidFill>
          <a:effectLst/>
        </p:spPr>
        <p:txBody>
          <a:bodyPr lIns="92075" tIns="46038" rIns="92075" bIns="46038" anchor="b"/>
          <a:lstStyle>
            <a:lvl1pPr algn="l" rtl="0" eaLnBrk="0" fontAlgn="base" hangingPunct="0">
              <a:spcBef>
                <a:spcPct val="0"/>
              </a:spcBef>
              <a:spcAft>
                <a:spcPct val="0"/>
              </a:spcAft>
              <a:defRPr sz="4000" b="1">
                <a:solidFill>
                  <a:srgbClr val="FFCC00"/>
                </a:solidFill>
                <a:latin typeface="+mj-lt"/>
                <a:ea typeface="+mj-ea"/>
                <a:cs typeface="+mj-cs"/>
              </a:defRPr>
            </a:lvl1pPr>
            <a:lvl2pPr algn="l" rtl="0" eaLnBrk="0" fontAlgn="base" hangingPunct="0">
              <a:spcBef>
                <a:spcPct val="0"/>
              </a:spcBef>
              <a:spcAft>
                <a:spcPct val="0"/>
              </a:spcAft>
              <a:defRPr sz="4000" b="1">
                <a:solidFill>
                  <a:srgbClr val="FFCC00"/>
                </a:solidFill>
                <a:latin typeface="Arial" charset="0"/>
              </a:defRPr>
            </a:lvl2pPr>
            <a:lvl3pPr algn="l" rtl="0" eaLnBrk="0" fontAlgn="base" hangingPunct="0">
              <a:spcBef>
                <a:spcPct val="0"/>
              </a:spcBef>
              <a:spcAft>
                <a:spcPct val="0"/>
              </a:spcAft>
              <a:defRPr sz="4000" b="1">
                <a:solidFill>
                  <a:srgbClr val="FFCC00"/>
                </a:solidFill>
                <a:latin typeface="Arial" charset="0"/>
              </a:defRPr>
            </a:lvl3pPr>
            <a:lvl4pPr algn="l" rtl="0" eaLnBrk="0" fontAlgn="base" hangingPunct="0">
              <a:spcBef>
                <a:spcPct val="0"/>
              </a:spcBef>
              <a:spcAft>
                <a:spcPct val="0"/>
              </a:spcAft>
              <a:defRPr sz="4000" b="1">
                <a:solidFill>
                  <a:srgbClr val="FFCC00"/>
                </a:solidFill>
                <a:latin typeface="Arial" charset="0"/>
              </a:defRPr>
            </a:lvl4pPr>
            <a:lvl5pPr algn="l" rtl="0" eaLnBrk="0" fontAlgn="base" hangingPunct="0">
              <a:spcBef>
                <a:spcPct val="0"/>
              </a:spcBef>
              <a:spcAft>
                <a:spcPct val="0"/>
              </a:spcAft>
              <a:defRPr sz="4000" b="1">
                <a:solidFill>
                  <a:srgbClr val="FFCC00"/>
                </a:solidFill>
                <a:latin typeface="Arial" charset="0"/>
              </a:defRPr>
            </a:lvl5pPr>
            <a:lvl6pPr marL="457200" algn="l" rtl="0" eaLnBrk="0" fontAlgn="base" hangingPunct="0">
              <a:spcBef>
                <a:spcPct val="0"/>
              </a:spcBef>
              <a:spcAft>
                <a:spcPct val="0"/>
              </a:spcAft>
              <a:defRPr sz="4000" b="1">
                <a:solidFill>
                  <a:srgbClr val="FFCC00"/>
                </a:solidFill>
                <a:latin typeface="Arial" charset="0"/>
              </a:defRPr>
            </a:lvl6pPr>
            <a:lvl7pPr marL="914400" algn="l" rtl="0" eaLnBrk="0" fontAlgn="base" hangingPunct="0">
              <a:spcBef>
                <a:spcPct val="0"/>
              </a:spcBef>
              <a:spcAft>
                <a:spcPct val="0"/>
              </a:spcAft>
              <a:defRPr sz="4000" b="1">
                <a:solidFill>
                  <a:srgbClr val="FFCC00"/>
                </a:solidFill>
                <a:latin typeface="Arial" charset="0"/>
              </a:defRPr>
            </a:lvl7pPr>
            <a:lvl8pPr marL="1371600" algn="l" rtl="0" eaLnBrk="0" fontAlgn="base" hangingPunct="0">
              <a:spcBef>
                <a:spcPct val="0"/>
              </a:spcBef>
              <a:spcAft>
                <a:spcPct val="0"/>
              </a:spcAft>
              <a:defRPr sz="4000" b="1">
                <a:solidFill>
                  <a:srgbClr val="FFCC00"/>
                </a:solidFill>
                <a:latin typeface="Arial" charset="0"/>
              </a:defRPr>
            </a:lvl8pPr>
            <a:lvl9pPr marL="1828800" algn="l" rtl="0" eaLnBrk="0" fontAlgn="base" hangingPunct="0">
              <a:spcBef>
                <a:spcPct val="0"/>
              </a:spcBef>
              <a:spcAft>
                <a:spcPct val="0"/>
              </a:spcAft>
              <a:defRPr sz="4000" b="1">
                <a:solidFill>
                  <a:srgbClr val="FFCC00"/>
                </a:solidFill>
                <a:latin typeface="Arial" charset="0"/>
              </a:defRPr>
            </a:lvl9pPr>
          </a:lstStyle>
          <a:p>
            <a:pPr algn="ctr">
              <a:defRPr/>
            </a:pPr>
            <a:r>
              <a:rPr lang="en-US" sz="3600" i="1" u="sng" kern="0" smtClean="0">
                <a:solidFill>
                  <a:srgbClr val="000099"/>
                </a:solidFill>
                <a:effectLst>
                  <a:outerShdw blurRad="38100" dist="38100" dir="2700000" algn="tl">
                    <a:srgbClr val="C0C0C0"/>
                  </a:outerShdw>
                </a:effectLst>
              </a:rPr>
              <a:t>The Q Mentality </a:t>
            </a:r>
            <a:endParaRPr lang="en-US" sz="3600" i="1" u="sng" kern="0" dirty="0" smtClean="0">
              <a:solidFill>
                <a:srgbClr val="000099"/>
              </a:solidFill>
              <a:effectLst>
                <a:outerShdw blurRad="38100" dist="38100" dir="2700000" algn="tl">
                  <a:srgbClr val="C0C0C0"/>
                </a:outerShdw>
              </a:effectLst>
            </a:endParaRPr>
          </a:p>
        </p:txBody>
      </p:sp>
      <p:sp>
        <p:nvSpPr>
          <p:cNvPr id="6" name="TextBox 5"/>
          <p:cNvSpPr txBox="1"/>
          <p:nvPr/>
        </p:nvSpPr>
        <p:spPr>
          <a:xfrm>
            <a:off x="1503680" y="1828800"/>
            <a:ext cx="6553200" cy="4093428"/>
          </a:xfrm>
          <a:prstGeom prst="rect">
            <a:avLst/>
          </a:prstGeom>
          <a:solidFill>
            <a:srgbClr val="F2F2F2">
              <a:alpha val="89804"/>
            </a:srgbClr>
          </a:solidFill>
        </p:spPr>
        <p:txBody>
          <a:bodyPr wrap="square" rtlCol="0">
            <a:spAutoFit/>
          </a:bodyPr>
          <a:lstStyle/>
          <a:p>
            <a:pPr marL="285750" indent="-285750">
              <a:buClr>
                <a:srgbClr val="002060"/>
              </a:buClr>
              <a:buFont typeface="Wingdings" panose="05000000000000000000" pitchFamily="2" charset="2"/>
              <a:buChar char="q"/>
            </a:pPr>
            <a:r>
              <a:rPr lang="en-US" sz="1800" dirty="0" smtClean="0">
                <a:solidFill>
                  <a:srgbClr val="339966"/>
                </a:solidFill>
              </a:rPr>
              <a:t> </a:t>
            </a:r>
            <a:r>
              <a:rPr lang="en-US" sz="2000" b="1" dirty="0" smtClean="0">
                <a:solidFill>
                  <a:srgbClr val="000099"/>
                </a:solidFill>
              </a:rPr>
              <a:t>Most investors are obsessed with the </a:t>
            </a:r>
            <a:r>
              <a:rPr lang="en-US" sz="2000" b="1" u="sng" dirty="0" smtClean="0">
                <a:solidFill>
                  <a:srgbClr val="FF0000"/>
                </a:solidFill>
              </a:rPr>
              <a:t>INDEX</a:t>
            </a:r>
            <a:r>
              <a:rPr lang="en-US" sz="2000" b="1" dirty="0" smtClean="0">
                <a:solidFill>
                  <a:srgbClr val="000099"/>
                </a:solidFill>
              </a:rPr>
              <a:t> of the Market and which way the Market is going, either up or down. </a:t>
            </a:r>
          </a:p>
          <a:p>
            <a:pPr>
              <a:buFont typeface="Wingdings" pitchFamily="2" charset="2"/>
              <a:buChar char="q"/>
            </a:pPr>
            <a:r>
              <a:rPr lang="en-US" sz="2000" b="1" dirty="0" smtClean="0">
                <a:solidFill>
                  <a:srgbClr val="000099"/>
                </a:solidFill>
              </a:rPr>
              <a:t> Investors track movement of the Market (the QQQ) and attempt to “guess” if it is undervalued or overvalued at any point in time – almost on a daily basis.</a:t>
            </a:r>
          </a:p>
          <a:p>
            <a:pPr>
              <a:buFont typeface="Wingdings" pitchFamily="2" charset="2"/>
              <a:buChar char="q"/>
            </a:pPr>
            <a:r>
              <a:rPr lang="en-US" sz="2000" b="1" dirty="0" smtClean="0">
                <a:solidFill>
                  <a:srgbClr val="000099"/>
                </a:solidFill>
              </a:rPr>
              <a:t> This results in a </a:t>
            </a:r>
            <a:r>
              <a:rPr lang="en-US" sz="2000" b="1" u="sng" dirty="0" smtClean="0">
                <a:solidFill>
                  <a:srgbClr val="FF0000"/>
                </a:solidFill>
              </a:rPr>
              <a:t>short-term myopic </a:t>
            </a:r>
            <a:r>
              <a:rPr lang="en-US" sz="2000" b="1" dirty="0" smtClean="0">
                <a:solidFill>
                  <a:srgbClr val="000099"/>
                </a:solidFill>
              </a:rPr>
              <a:t>view of what is really going on in the market and how to ultimately analyze companies.</a:t>
            </a:r>
          </a:p>
          <a:p>
            <a:pPr>
              <a:buFont typeface="Wingdings" pitchFamily="2" charset="2"/>
              <a:buChar char="q"/>
            </a:pPr>
            <a:r>
              <a:rPr lang="en-US" sz="2000" b="1" dirty="0" smtClean="0">
                <a:solidFill>
                  <a:srgbClr val="000099"/>
                </a:solidFill>
              </a:rPr>
              <a:t> Rather than the </a:t>
            </a:r>
            <a:r>
              <a:rPr lang="en-US" sz="2000" b="1" u="sng" dirty="0" smtClean="0">
                <a:solidFill>
                  <a:srgbClr val="FF0000"/>
                </a:solidFill>
              </a:rPr>
              <a:t>INDEX</a:t>
            </a:r>
            <a:r>
              <a:rPr lang="en-US" sz="2000" b="1" dirty="0" smtClean="0">
                <a:solidFill>
                  <a:srgbClr val="000099"/>
                </a:solidFill>
              </a:rPr>
              <a:t> approach to investing, we will take the </a:t>
            </a:r>
            <a:r>
              <a:rPr lang="en-US" sz="2000" b="1" u="sng" dirty="0" smtClean="0">
                <a:solidFill>
                  <a:srgbClr val="FF0000"/>
                </a:solidFill>
              </a:rPr>
              <a:t>BUSINESS ANALYSIS</a:t>
            </a:r>
            <a:r>
              <a:rPr lang="en-US" sz="2000" b="1" dirty="0" smtClean="0">
                <a:solidFill>
                  <a:srgbClr val="000099"/>
                </a:solidFill>
              </a:rPr>
              <a:t>  approach to investing.</a:t>
            </a:r>
          </a:p>
          <a:p>
            <a:pPr>
              <a:buFont typeface="Wingdings" pitchFamily="2" charset="2"/>
              <a:buChar char="q"/>
            </a:pPr>
            <a:r>
              <a:rPr lang="en-US" sz="2000" b="1" dirty="0" smtClean="0">
                <a:solidFill>
                  <a:srgbClr val="000099"/>
                </a:solidFill>
              </a:rPr>
              <a:t> The </a:t>
            </a:r>
            <a:r>
              <a:rPr lang="en-US" sz="2000" b="1" u="sng" dirty="0" smtClean="0">
                <a:solidFill>
                  <a:srgbClr val="FF0000"/>
                </a:solidFill>
              </a:rPr>
              <a:t>BUSINESS ANALYSIS</a:t>
            </a:r>
            <a:r>
              <a:rPr lang="en-US" sz="2000" b="1" dirty="0" smtClean="0">
                <a:solidFill>
                  <a:srgbClr val="000099"/>
                </a:solidFill>
              </a:rPr>
              <a:t> approach is the anti-thesis of the Q mentality.</a:t>
            </a:r>
            <a:endParaRPr lang="en-US" sz="2000" b="1" dirty="0">
              <a:solidFill>
                <a:srgbClr val="000099"/>
              </a:solidFill>
            </a:endParaRPr>
          </a:p>
        </p:txBody>
      </p:sp>
    </p:spTree>
    <p:extLst>
      <p:ext uri="{BB962C8B-B14F-4D97-AF65-F5344CB8AC3E}">
        <p14:creationId xmlns:p14="http://schemas.microsoft.com/office/powerpoint/2010/main" val="746600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2794</TotalTime>
  <Words>3111</Words>
  <Application>Microsoft Office PowerPoint</Application>
  <PresentationFormat>On-screen Show (4:3)</PresentationFormat>
  <Paragraphs>740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Fusion Media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Stock Basics</dc:title>
  <dc:creator>Prof. Kuhle</dc:creator>
  <cp:lastModifiedBy>James Kuhle</cp:lastModifiedBy>
  <cp:revision>192</cp:revision>
  <dcterms:created xsi:type="dcterms:W3CDTF">1998-06-30T18:28:06Z</dcterms:created>
  <dcterms:modified xsi:type="dcterms:W3CDTF">2015-08-05T21:32:05Z</dcterms:modified>
</cp:coreProperties>
</file>